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5"/>
  </p:notesMasterIdLst>
  <p:sldIdLst>
    <p:sldId id="1347" r:id="rId3"/>
    <p:sldId id="332" r:id="rId4"/>
    <p:sldId id="1339" r:id="rId5"/>
    <p:sldId id="1338" r:id="rId6"/>
    <p:sldId id="1342" r:id="rId7"/>
    <p:sldId id="1328" r:id="rId8"/>
    <p:sldId id="1332" r:id="rId9"/>
    <p:sldId id="278" r:id="rId10"/>
    <p:sldId id="1348" r:id="rId11"/>
    <p:sldId id="1341" r:id="rId12"/>
    <p:sldId id="1344" r:id="rId13"/>
    <p:sldId id="134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5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0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300FB1-C28D-48C2-BFC4-7257EBE2CAC7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2C8E26B-BBAC-4CDA-8182-CD3FA4849F75}">
      <dgm:prSet phldrT="[Text]" custT="1"/>
      <dgm:spPr/>
      <dgm:t>
        <a:bodyPr/>
        <a:lstStyle/>
        <a:p>
          <a:r>
            <a:rPr lang="en-US" sz="1600" dirty="0"/>
            <a:t>Capital Costs</a:t>
          </a:r>
        </a:p>
      </dgm:t>
    </dgm:pt>
    <dgm:pt modelId="{C24F8BFA-5CBB-4ED0-BDDB-6392DC29DFD3}" type="parTrans" cxnId="{C3E33C74-9CCB-4758-BA9E-2E7D29BE07CA}">
      <dgm:prSet/>
      <dgm:spPr/>
      <dgm:t>
        <a:bodyPr/>
        <a:lstStyle/>
        <a:p>
          <a:endParaRPr lang="en-US"/>
        </a:p>
      </dgm:t>
    </dgm:pt>
    <dgm:pt modelId="{E421C1D5-7128-4ACC-B24E-C670175815A0}" type="sibTrans" cxnId="{C3E33C74-9CCB-4758-BA9E-2E7D29BE07CA}">
      <dgm:prSet/>
      <dgm:spPr/>
      <dgm:t>
        <a:bodyPr/>
        <a:lstStyle/>
        <a:p>
          <a:endParaRPr lang="en-US"/>
        </a:p>
      </dgm:t>
    </dgm:pt>
    <dgm:pt modelId="{64F1024D-8B96-4058-A35A-9820BD877E34}">
      <dgm:prSet phldrT="[Text]" custT="1"/>
      <dgm:spPr/>
      <dgm:t>
        <a:bodyPr/>
        <a:lstStyle/>
        <a:p>
          <a:r>
            <a:rPr lang="en-US" sz="1600" dirty="0"/>
            <a:t>Transporting and installing</a:t>
          </a:r>
        </a:p>
      </dgm:t>
    </dgm:pt>
    <dgm:pt modelId="{52DE63CB-DC13-4285-8FA0-FA66F576078A}" type="parTrans" cxnId="{89FEFB6F-1A0E-488B-838D-38A875E21F82}">
      <dgm:prSet/>
      <dgm:spPr/>
      <dgm:t>
        <a:bodyPr/>
        <a:lstStyle/>
        <a:p>
          <a:endParaRPr lang="en-US"/>
        </a:p>
      </dgm:t>
    </dgm:pt>
    <dgm:pt modelId="{28854A8C-CA28-480A-A869-9805A080A1E9}" type="sibTrans" cxnId="{89FEFB6F-1A0E-488B-838D-38A875E21F82}">
      <dgm:prSet/>
      <dgm:spPr/>
      <dgm:t>
        <a:bodyPr/>
        <a:lstStyle/>
        <a:p>
          <a:endParaRPr lang="en-US"/>
        </a:p>
      </dgm:t>
    </dgm:pt>
    <dgm:pt modelId="{12E74C7C-C15A-4752-B9ED-D99C77D923A3}">
      <dgm:prSet phldrT="[Text]" custT="1"/>
      <dgm:spPr/>
      <dgm:t>
        <a:bodyPr/>
        <a:lstStyle/>
        <a:p>
          <a:r>
            <a:rPr lang="en-US" sz="1600" dirty="0"/>
            <a:t>Operating</a:t>
          </a:r>
        </a:p>
        <a:p>
          <a:r>
            <a:rPr lang="en-US" sz="1600" dirty="0"/>
            <a:t>(fuel, others) </a:t>
          </a:r>
          <a:endParaRPr lang="en-US" sz="1200" dirty="0"/>
        </a:p>
      </dgm:t>
    </dgm:pt>
    <dgm:pt modelId="{21216C18-AC15-4B5F-8C31-453C28BE605C}" type="parTrans" cxnId="{37364E95-2774-433D-AADE-1D337578C685}">
      <dgm:prSet/>
      <dgm:spPr/>
      <dgm:t>
        <a:bodyPr/>
        <a:lstStyle/>
        <a:p>
          <a:endParaRPr lang="en-US"/>
        </a:p>
      </dgm:t>
    </dgm:pt>
    <dgm:pt modelId="{3F170EFB-9513-40C5-A48B-7E514F4499B6}" type="sibTrans" cxnId="{37364E95-2774-433D-AADE-1D337578C685}">
      <dgm:prSet/>
      <dgm:spPr/>
      <dgm:t>
        <a:bodyPr/>
        <a:lstStyle/>
        <a:p>
          <a:endParaRPr lang="en-US"/>
        </a:p>
      </dgm:t>
    </dgm:pt>
    <dgm:pt modelId="{3B079B4E-3247-41BE-97C7-1A9169B93B32}">
      <dgm:prSet phldrT="[Text]" custT="1"/>
      <dgm:spPr/>
      <dgm:t>
        <a:bodyPr/>
        <a:lstStyle/>
        <a:p>
          <a:r>
            <a:rPr lang="en-US" sz="1600" dirty="0"/>
            <a:t>Maintaining (repairs)</a:t>
          </a:r>
        </a:p>
      </dgm:t>
    </dgm:pt>
    <dgm:pt modelId="{67E6D312-1578-4DE2-BDDA-E9F96EE3FF7E}" type="parTrans" cxnId="{C3D5E1CB-926D-474A-9AA6-90B29E55CB34}">
      <dgm:prSet/>
      <dgm:spPr/>
      <dgm:t>
        <a:bodyPr/>
        <a:lstStyle/>
        <a:p>
          <a:endParaRPr lang="en-US"/>
        </a:p>
      </dgm:t>
    </dgm:pt>
    <dgm:pt modelId="{B03EC694-FA19-4656-807D-E86508438272}" type="sibTrans" cxnId="{C3D5E1CB-926D-474A-9AA6-90B29E55CB34}">
      <dgm:prSet/>
      <dgm:spPr/>
      <dgm:t>
        <a:bodyPr/>
        <a:lstStyle/>
        <a:p>
          <a:endParaRPr lang="en-US"/>
        </a:p>
      </dgm:t>
    </dgm:pt>
    <dgm:pt modelId="{EFA6892D-B2B7-4DC0-891E-B4B179721F03}">
      <dgm:prSet phldrT="[Text]" custT="1"/>
      <dgm:spPr/>
      <dgm:t>
        <a:bodyPr/>
        <a:lstStyle/>
        <a:p>
          <a:r>
            <a:rPr lang="en-US" sz="1600" dirty="0"/>
            <a:t>Replacing  Components</a:t>
          </a:r>
        </a:p>
      </dgm:t>
    </dgm:pt>
    <dgm:pt modelId="{F9751403-8A6A-46EC-B0D7-40CC2CAC1FAB}" type="parTrans" cxnId="{26274E03-0C10-49E4-A8BD-6E6E9B77C21F}">
      <dgm:prSet/>
      <dgm:spPr/>
      <dgm:t>
        <a:bodyPr/>
        <a:lstStyle/>
        <a:p>
          <a:endParaRPr lang="en-US"/>
        </a:p>
      </dgm:t>
    </dgm:pt>
    <dgm:pt modelId="{8502C684-BC02-4DA4-BA80-F64AD8CB5D2E}" type="sibTrans" cxnId="{26274E03-0C10-49E4-A8BD-6E6E9B77C21F}">
      <dgm:prSet/>
      <dgm:spPr/>
      <dgm:t>
        <a:bodyPr/>
        <a:lstStyle/>
        <a:p>
          <a:endParaRPr lang="en-US"/>
        </a:p>
      </dgm:t>
    </dgm:pt>
    <dgm:pt modelId="{6E3A4196-E9E7-4C4F-AA88-990D6EE16D7D}" type="pres">
      <dgm:prSet presAssocID="{D7300FB1-C28D-48C2-BFC4-7257EBE2CAC7}" presName="cycle" presStyleCnt="0">
        <dgm:presLayoutVars>
          <dgm:dir/>
          <dgm:resizeHandles val="exact"/>
        </dgm:presLayoutVars>
      </dgm:prSet>
      <dgm:spPr/>
    </dgm:pt>
    <dgm:pt modelId="{77A12D9B-2FB7-48C9-BA30-19A60AD20365}" type="pres">
      <dgm:prSet presAssocID="{F2C8E26B-BBAC-4CDA-8182-CD3FA4849F75}" presName="node" presStyleLbl="node1" presStyleIdx="0" presStyleCnt="5">
        <dgm:presLayoutVars>
          <dgm:bulletEnabled val="1"/>
        </dgm:presLayoutVars>
      </dgm:prSet>
      <dgm:spPr/>
    </dgm:pt>
    <dgm:pt modelId="{62553830-1BA1-4F3F-83BF-7EEB73D0F6C4}" type="pres">
      <dgm:prSet presAssocID="{E421C1D5-7128-4ACC-B24E-C670175815A0}" presName="sibTrans" presStyleLbl="sibTrans2D1" presStyleIdx="0" presStyleCnt="5"/>
      <dgm:spPr/>
    </dgm:pt>
    <dgm:pt modelId="{25180D96-EA3E-4863-8979-7C596153B2F9}" type="pres">
      <dgm:prSet presAssocID="{E421C1D5-7128-4ACC-B24E-C670175815A0}" presName="connectorText" presStyleLbl="sibTrans2D1" presStyleIdx="0" presStyleCnt="5"/>
      <dgm:spPr/>
    </dgm:pt>
    <dgm:pt modelId="{37BFC54F-14CB-47D6-B9BA-066A78FFE00B}" type="pres">
      <dgm:prSet presAssocID="{64F1024D-8B96-4058-A35A-9820BD877E34}" presName="node" presStyleLbl="node1" presStyleIdx="1" presStyleCnt="5" custScaleX="133236">
        <dgm:presLayoutVars>
          <dgm:bulletEnabled val="1"/>
        </dgm:presLayoutVars>
      </dgm:prSet>
      <dgm:spPr/>
    </dgm:pt>
    <dgm:pt modelId="{B356A3C5-2079-4747-89D0-B6FC78B822E4}" type="pres">
      <dgm:prSet presAssocID="{28854A8C-CA28-480A-A869-9805A080A1E9}" presName="sibTrans" presStyleLbl="sibTrans2D1" presStyleIdx="1" presStyleCnt="5"/>
      <dgm:spPr/>
    </dgm:pt>
    <dgm:pt modelId="{BF9A5AEB-C007-45E2-A562-6E3C81B8A430}" type="pres">
      <dgm:prSet presAssocID="{28854A8C-CA28-480A-A869-9805A080A1E9}" presName="connectorText" presStyleLbl="sibTrans2D1" presStyleIdx="1" presStyleCnt="5"/>
      <dgm:spPr/>
    </dgm:pt>
    <dgm:pt modelId="{30785514-1931-4AC5-AB7D-F1D217425C41}" type="pres">
      <dgm:prSet presAssocID="{12E74C7C-C15A-4752-B9ED-D99C77D923A3}" presName="node" presStyleLbl="node1" presStyleIdx="2" presStyleCnt="5" custScaleX="118176">
        <dgm:presLayoutVars>
          <dgm:bulletEnabled val="1"/>
        </dgm:presLayoutVars>
      </dgm:prSet>
      <dgm:spPr/>
    </dgm:pt>
    <dgm:pt modelId="{2FD04CC9-1D0F-449D-93C2-5CB69F0E22D3}" type="pres">
      <dgm:prSet presAssocID="{3F170EFB-9513-40C5-A48B-7E514F4499B6}" presName="sibTrans" presStyleLbl="sibTrans2D1" presStyleIdx="2" presStyleCnt="5"/>
      <dgm:spPr/>
    </dgm:pt>
    <dgm:pt modelId="{B77A8286-959D-46C6-8C57-33BC690221EE}" type="pres">
      <dgm:prSet presAssocID="{3F170EFB-9513-40C5-A48B-7E514F4499B6}" presName="connectorText" presStyleLbl="sibTrans2D1" presStyleIdx="2" presStyleCnt="5"/>
      <dgm:spPr/>
    </dgm:pt>
    <dgm:pt modelId="{630EDBBB-D182-4294-808F-193B3EF6C027}" type="pres">
      <dgm:prSet presAssocID="{3B079B4E-3247-41BE-97C7-1A9169B93B32}" presName="node" presStyleLbl="node1" presStyleIdx="3" presStyleCnt="5" custScaleX="121262">
        <dgm:presLayoutVars>
          <dgm:bulletEnabled val="1"/>
        </dgm:presLayoutVars>
      </dgm:prSet>
      <dgm:spPr/>
    </dgm:pt>
    <dgm:pt modelId="{C628C4BA-F35C-43E9-8A90-2C3F45B12310}" type="pres">
      <dgm:prSet presAssocID="{B03EC694-FA19-4656-807D-E86508438272}" presName="sibTrans" presStyleLbl="sibTrans2D1" presStyleIdx="3" presStyleCnt="5"/>
      <dgm:spPr/>
    </dgm:pt>
    <dgm:pt modelId="{9A11324A-2809-4313-986E-95F778AD420F}" type="pres">
      <dgm:prSet presAssocID="{B03EC694-FA19-4656-807D-E86508438272}" presName="connectorText" presStyleLbl="sibTrans2D1" presStyleIdx="3" presStyleCnt="5"/>
      <dgm:spPr/>
    </dgm:pt>
    <dgm:pt modelId="{5B6742B5-B2A1-400C-B592-6BAF9844EFC8}" type="pres">
      <dgm:prSet presAssocID="{EFA6892D-B2B7-4DC0-891E-B4B179721F03}" presName="node" presStyleLbl="node1" presStyleIdx="4" presStyleCnt="5" custScaleX="120079">
        <dgm:presLayoutVars>
          <dgm:bulletEnabled val="1"/>
        </dgm:presLayoutVars>
      </dgm:prSet>
      <dgm:spPr/>
    </dgm:pt>
    <dgm:pt modelId="{4E44A5F4-CF51-4AE2-8CCD-15D86B2F55EA}" type="pres">
      <dgm:prSet presAssocID="{8502C684-BC02-4DA4-BA80-F64AD8CB5D2E}" presName="sibTrans" presStyleLbl="sibTrans2D1" presStyleIdx="4" presStyleCnt="5"/>
      <dgm:spPr/>
    </dgm:pt>
    <dgm:pt modelId="{F9DC73A3-BDBE-44FB-8C0A-9E5064378816}" type="pres">
      <dgm:prSet presAssocID="{8502C684-BC02-4DA4-BA80-F64AD8CB5D2E}" presName="connectorText" presStyleLbl="sibTrans2D1" presStyleIdx="4" presStyleCnt="5"/>
      <dgm:spPr/>
    </dgm:pt>
  </dgm:ptLst>
  <dgm:cxnLst>
    <dgm:cxn modelId="{26274E03-0C10-49E4-A8BD-6E6E9B77C21F}" srcId="{D7300FB1-C28D-48C2-BFC4-7257EBE2CAC7}" destId="{EFA6892D-B2B7-4DC0-891E-B4B179721F03}" srcOrd="4" destOrd="0" parTransId="{F9751403-8A6A-46EC-B0D7-40CC2CAC1FAB}" sibTransId="{8502C684-BC02-4DA4-BA80-F64AD8CB5D2E}"/>
    <dgm:cxn modelId="{5B7C7719-A64C-407A-91AE-F46399C07C95}" type="presOf" srcId="{B03EC694-FA19-4656-807D-E86508438272}" destId="{C628C4BA-F35C-43E9-8A90-2C3F45B12310}" srcOrd="0" destOrd="0" presId="urn:microsoft.com/office/officeart/2005/8/layout/cycle2"/>
    <dgm:cxn modelId="{A6FCC730-373D-497E-BE6B-EB87946C3215}" type="presOf" srcId="{B03EC694-FA19-4656-807D-E86508438272}" destId="{9A11324A-2809-4313-986E-95F778AD420F}" srcOrd="1" destOrd="0" presId="urn:microsoft.com/office/officeart/2005/8/layout/cycle2"/>
    <dgm:cxn modelId="{AA22E630-BED1-4CEE-B5DE-22D15C2E0E01}" type="presOf" srcId="{28854A8C-CA28-480A-A869-9805A080A1E9}" destId="{BF9A5AEB-C007-45E2-A562-6E3C81B8A430}" srcOrd="1" destOrd="0" presId="urn:microsoft.com/office/officeart/2005/8/layout/cycle2"/>
    <dgm:cxn modelId="{89FEFB6F-1A0E-488B-838D-38A875E21F82}" srcId="{D7300FB1-C28D-48C2-BFC4-7257EBE2CAC7}" destId="{64F1024D-8B96-4058-A35A-9820BD877E34}" srcOrd="1" destOrd="0" parTransId="{52DE63CB-DC13-4285-8FA0-FA66F576078A}" sibTransId="{28854A8C-CA28-480A-A869-9805A080A1E9}"/>
    <dgm:cxn modelId="{C3E33C74-9CCB-4758-BA9E-2E7D29BE07CA}" srcId="{D7300FB1-C28D-48C2-BFC4-7257EBE2CAC7}" destId="{F2C8E26B-BBAC-4CDA-8182-CD3FA4849F75}" srcOrd="0" destOrd="0" parTransId="{C24F8BFA-5CBB-4ED0-BDDB-6392DC29DFD3}" sibTransId="{E421C1D5-7128-4ACC-B24E-C670175815A0}"/>
    <dgm:cxn modelId="{C63C5776-81D6-4AFB-BDE7-48D76867E792}" type="presOf" srcId="{D7300FB1-C28D-48C2-BFC4-7257EBE2CAC7}" destId="{6E3A4196-E9E7-4C4F-AA88-990D6EE16D7D}" srcOrd="0" destOrd="0" presId="urn:microsoft.com/office/officeart/2005/8/layout/cycle2"/>
    <dgm:cxn modelId="{D93A8C7F-344A-4CA7-95C8-3F3240662123}" type="presOf" srcId="{28854A8C-CA28-480A-A869-9805A080A1E9}" destId="{B356A3C5-2079-4747-89D0-B6FC78B822E4}" srcOrd="0" destOrd="0" presId="urn:microsoft.com/office/officeart/2005/8/layout/cycle2"/>
    <dgm:cxn modelId="{592DFB8C-B8F1-4636-B487-D7A354151C77}" type="presOf" srcId="{12E74C7C-C15A-4752-B9ED-D99C77D923A3}" destId="{30785514-1931-4AC5-AB7D-F1D217425C41}" srcOrd="0" destOrd="0" presId="urn:microsoft.com/office/officeart/2005/8/layout/cycle2"/>
    <dgm:cxn modelId="{37364E95-2774-433D-AADE-1D337578C685}" srcId="{D7300FB1-C28D-48C2-BFC4-7257EBE2CAC7}" destId="{12E74C7C-C15A-4752-B9ED-D99C77D923A3}" srcOrd="2" destOrd="0" parTransId="{21216C18-AC15-4B5F-8C31-453C28BE605C}" sibTransId="{3F170EFB-9513-40C5-A48B-7E514F4499B6}"/>
    <dgm:cxn modelId="{BB21E798-1403-4637-BB3D-C7EE198B1866}" type="presOf" srcId="{E421C1D5-7128-4ACC-B24E-C670175815A0}" destId="{25180D96-EA3E-4863-8979-7C596153B2F9}" srcOrd="1" destOrd="0" presId="urn:microsoft.com/office/officeart/2005/8/layout/cycle2"/>
    <dgm:cxn modelId="{80393AAC-1F3D-4D89-AFD7-56A22431E89B}" type="presOf" srcId="{8502C684-BC02-4DA4-BA80-F64AD8CB5D2E}" destId="{4E44A5F4-CF51-4AE2-8CCD-15D86B2F55EA}" srcOrd="0" destOrd="0" presId="urn:microsoft.com/office/officeart/2005/8/layout/cycle2"/>
    <dgm:cxn modelId="{7DAFA3AD-2C0E-438E-9464-244DCF27CF95}" type="presOf" srcId="{E421C1D5-7128-4ACC-B24E-C670175815A0}" destId="{62553830-1BA1-4F3F-83BF-7EEB73D0F6C4}" srcOrd="0" destOrd="0" presId="urn:microsoft.com/office/officeart/2005/8/layout/cycle2"/>
    <dgm:cxn modelId="{C3D5E1CB-926D-474A-9AA6-90B29E55CB34}" srcId="{D7300FB1-C28D-48C2-BFC4-7257EBE2CAC7}" destId="{3B079B4E-3247-41BE-97C7-1A9169B93B32}" srcOrd="3" destOrd="0" parTransId="{67E6D312-1578-4DE2-BDDA-E9F96EE3FF7E}" sibTransId="{B03EC694-FA19-4656-807D-E86508438272}"/>
    <dgm:cxn modelId="{F301FFCF-5D43-46F6-B650-249B8E845B05}" type="presOf" srcId="{3F170EFB-9513-40C5-A48B-7E514F4499B6}" destId="{2FD04CC9-1D0F-449D-93C2-5CB69F0E22D3}" srcOrd="0" destOrd="0" presId="urn:microsoft.com/office/officeart/2005/8/layout/cycle2"/>
    <dgm:cxn modelId="{DC0A4BD0-ED89-42DB-AA13-3D39FD4E8A0B}" type="presOf" srcId="{8502C684-BC02-4DA4-BA80-F64AD8CB5D2E}" destId="{F9DC73A3-BDBE-44FB-8C0A-9E5064378816}" srcOrd="1" destOrd="0" presId="urn:microsoft.com/office/officeart/2005/8/layout/cycle2"/>
    <dgm:cxn modelId="{2A9F81DD-3E16-4F34-B170-906FB17E6454}" type="presOf" srcId="{EFA6892D-B2B7-4DC0-891E-B4B179721F03}" destId="{5B6742B5-B2A1-400C-B592-6BAF9844EFC8}" srcOrd="0" destOrd="0" presId="urn:microsoft.com/office/officeart/2005/8/layout/cycle2"/>
    <dgm:cxn modelId="{FDBF16E1-129B-4172-93EE-4C1F0C915142}" type="presOf" srcId="{3B079B4E-3247-41BE-97C7-1A9169B93B32}" destId="{630EDBBB-D182-4294-808F-193B3EF6C027}" srcOrd="0" destOrd="0" presId="urn:microsoft.com/office/officeart/2005/8/layout/cycle2"/>
    <dgm:cxn modelId="{9CABBDE6-8EC7-4B25-B75C-244A6F1A97B8}" type="presOf" srcId="{F2C8E26B-BBAC-4CDA-8182-CD3FA4849F75}" destId="{77A12D9B-2FB7-48C9-BA30-19A60AD20365}" srcOrd="0" destOrd="0" presId="urn:microsoft.com/office/officeart/2005/8/layout/cycle2"/>
    <dgm:cxn modelId="{79690CEF-77F5-4171-918E-436AA9BA93A4}" type="presOf" srcId="{3F170EFB-9513-40C5-A48B-7E514F4499B6}" destId="{B77A8286-959D-46C6-8C57-33BC690221EE}" srcOrd="1" destOrd="0" presId="urn:microsoft.com/office/officeart/2005/8/layout/cycle2"/>
    <dgm:cxn modelId="{3EE2E6F8-0F1C-48EB-820A-1383A932E36A}" type="presOf" srcId="{64F1024D-8B96-4058-A35A-9820BD877E34}" destId="{37BFC54F-14CB-47D6-B9BA-066A78FFE00B}" srcOrd="0" destOrd="0" presId="urn:microsoft.com/office/officeart/2005/8/layout/cycle2"/>
    <dgm:cxn modelId="{A1489F64-0FE8-4A93-9866-7B4D33539119}" type="presParOf" srcId="{6E3A4196-E9E7-4C4F-AA88-990D6EE16D7D}" destId="{77A12D9B-2FB7-48C9-BA30-19A60AD20365}" srcOrd="0" destOrd="0" presId="urn:microsoft.com/office/officeart/2005/8/layout/cycle2"/>
    <dgm:cxn modelId="{0FE8A3A8-971A-4227-8498-14CBC9CB0AC1}" type="presParOf" srcId="{6E3A4196-E9E7-4C4F-AA88-990D6EE16D7D}" destId="{62553830-1BA1-4F3F-83BF-7EEB73D0F6C4}" srcOrd="1" destOrd="0" presId="urn:microsoft.com/office/officeart/2005/8/layout/cycle2"/>
    <dgm:cxn modelId="{306EC518-74DC-4383-9B9A-1D87C06087E4}" type="presParOf" srcId="{62553830-1BA1-4F3F-83BF-7EEB73D0F6C4}" destId="{25180D96-EA3E-4863-8979-7C596153B2F9}" srcOrd="0" destOrd="0" presId="urn:microsoft.com/office/officeart/2005/8/layout/cycle2"/>
    <dgm:cxn modelId="{5398184E-B5C9-44DE-8AD6-82CEC173F4BB}" type="presParOf" srcId="{6E3A4196-E9E7-4C4F-AA88-990D6EE16D7D}" destId="{37BFC54F-14CB-47D6-B9BA-066A78FFE00B}" srcOrd="2" destOrd="0" presId="urn:microsoft.com/office/officeart/2005/8/layout/cycle2"/>
    <dgm:cxn modelId="{6A6F7E93-FA24-4684-BF28-30A82E7B4111}" type="presParOf" srcId="{6E3A4196-E9E7-4C4F-AA88-990D6EE16D7D}" destId="{B356A3C5-2079-4747-89D0-B6FC78B822E4}" srcOrd="3" destOrd="0" presId="urn:microsoft.com/office/officeart/2005/8/layout/cycle2"/>
    <dgm:cxn modelId="{040CDD22-96A3-4A83-9BA7-6BD86B5C4819}" type="presParOf" srcId="{B356A3C5-2079-4747-89D0-B6FC78B822E4}" destId="{BF9A5AEB-C007-45E2-A562-6E3C81B8A430}" srcOrd="0" destOrd="0" presId="urn:microsoft.com/office/officeart/2005/8/layout/cycle2"/>
    <dgm:cxn modelId="{D3BDD74C-3241-4873-936C-800C7A94A6E9}" type="presParOf" srcId="{6E3A4196-E9E7-4C4F-AA88-990D6EE16D7D}" destId="{30785514-1931-4AC5-AB7D-F1D217425C41}" srcOrd="4" destOrd="0" presId="urn:microsoft.com/office/officeart/2005/8/layout/cycle2"/>
    <dgm:cxn modelId="{0FF220D0-A1DC-4059-9536-DAAD93211EE7}" type="presParOf" srcId="{6E3A4196-E9E7-4C4F-AA88-990D6EE16D7D}" destId="{2FD04CC9-1D0F-449D-93C2-5CB69F0E22D3}" srcOrd="5" destOrd="0" presId="urn:microsoft.com/office/officeart/2005/8/layout/cycle2"/>
    <dgm:cxn modelId="{983265C5-CC7B-4B40-B91F-E3F9ABE50760}" type="presParOf" srcId="{2FD04CC9-1D0F-449D-93C2-5CB69F0E22D3}" destId="{B77A8286-959D-46C6-8C57-33BC690221EE}" srcOrd="0" destOrd="0" presId="urn:microsoft.com/office/officeart/2005/8/layout/cycle2"/>
    <dgm:cxn modelId="{843A490E-CD8C-4D94-B302-8A1DA7FFBCB0}" type="presParOf" srcId="{6E3A4196-E9E7-4C4F-AA88-990D6EE16D7D}" destId="{630EDBBB-D182-4294-808F-193B3EF6C027}" srcOrd="6" destOrd="0" presId="urn:microsoft.com/office/officeart/2005/8/layout/cycle2"/>
    <dgm:cxn modelId="{C2608311-E09B-4B01-855D-8CC7A88EA5F6}" type="presParOf" srcId="{6E3A4196-E9E7-4C4F-AA88-990D6EE16D7D}" destId="{C628C4BA-F35C-43E9-8A90-2C3F45B12310}" srcOrd="7" destOrd="0" presId="urn:microsoft.com/office/officeart/2005/8/layout/cycle2"/>
    <dgm:cxn modelId="{EA4BF1FC-92EC-4795-9F1D-628A829353F3}" type="presParOf" srcId="{C628C4BA-F35C-43E9-8A90-2C3F45B12310}" destId="{9A11324A-2809-4313-986E-95F778AD420F}" srcOrd="0" destOrd="0" presId="urn:microsoft.com/office/officeart/2005/8/layout/cycle2"/>
    <dgm:cxn modelId="{0614A856-B8C0-4716-8069-81766649DD45}" type="presParOf" srcId="{6E3A4196-E9E7-4C4F-AA88-990D6EE16D7D}" destId="{5B6742B5-B2A1-400C-B592-6BAF9844EFC8}" srcOrd="8" destOrd="0" presId="urn:microsoft.com/office/officeart/2005/8/layout/cycle2"/>
    <dgm:cxn modelId="{74815042-5A38-4921-9734-0F277F9FBAD7}" type="presParOf" srcId="{6E3A4196-E9E7-4C4F-AA88-990D6EE16D7D}" destId="{4E44A5F4-CF51-4AE2-8CCD-15D86B2F55EA}" srcOrd="9" destOrd="0" presId="urn:microsoft.com/office/officeart/2005/8/layout/cycle2"/>
    <dgm:cxn modelId="{9C81B827-F84E-4CC5-B9CB-E60223A849DC}" type="presParOf" srcId="{4E44A5F4-CF51-4AE2-8CCD-15D86B2F55EA}" destId="{F9DC73A3-BDBE-44FB-8C0A-9E506437881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300FB1-C28D-48C2-BFC4-7257EBE2CAC7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2C8E26B-BBAC-4CDA-8182-CD3FA4849F75}">
      <dgm:prSet phldrT="[Text]" custT="1"/>
      <dgm:spPr/>
      <dgm:t>
        <a:bodyPr/>
        <a:lstStyle/>
        <a:p>
          <a:r>
            <a:rPr lang="en-US" sz="1600" dirty="0"/>
            <a:t>Capital Costs</a:t>
          </a:r>
        </a:p>
      </dgm:t>
    </dgm:pt>
    <dgm:pt modelId="{C24F8BFA-5CBB-4ED0-BDDB-6392DC29DFD3}" type="parTrans" cxnId="{C3E33C74-9CCB-4758-BA9E-2E7D29BE07CA}">
      <dgm:prSet/>
      <dgm:spPr/>
      <dgm:t>
        <a:bodyPr/>
        <a:lstStyle/>
        <a:p>
          <a:endParaRPr lang="en-US"/>
        </a:p>
      </dgm:t>
    </dgm:pt>
    <dgm:pt modelId="{E421C1D5-7128-4ACC-B24E-C670175815A0}" type="sibTrans" cxnId="{C3E33C74-9CCB-4758-BA9E-2E7D29BE07CA}">
      <dgm:prSet/>
      <dgm:spPr/>
      <dgm:t>
        <a:bodyPr/>
        <a:lstStyle/>
        <a:p>
          <a:endParaRPr lang="en-US"/>
        </a:p>
      </dgm:t>
    </dgm:pt>
    <dgm:pt modelId="{64F1024D-8B96-4058-A35A-9820BD877E34}">
      <dgm:prSet phldrT="[Text]" custT="1"/>
      <dgm:spPr/>
      <dgm:t>
        <a:bodyPr/>
        <a:lstStyle/>
        <a:p>
          <a:r>
            <a:rPr lang="en-US" sz="1600" dirty="0"/>
            <a:t>Transporting and installing</a:t>
          </a:r>
        </a:p>
      </dgm:t>
    </dgm:pt>
    <dgm:pt modelId="{52DE63CB-DC13-4285-8FA0-FA66F576078A}" type="parTrans" cxnId="{89FEFB6F-1A0E-488B-838D-38A875E21F82}">
      <dgm:prSet/>
      <dgm:spPr/>
      <dgm:t>
        <a:bodyPr/>
        <a:lstStyle/>
        <a:p>
          <a:endParaRPr lang="en-US"/>
        </a:p>
      </dgm:t>
    </dgm:pt>
    <dgm:pt modelId="{28854A8C-CA28-480A-A869-9805A080A1E9}" type="sibTrans" cxnId="{89FEFB6F-1A0E-488B-838D-38A875E21F82}">
      <dgm:prSet/>
      <dgm:spPr/>
      <dgm:t>
        <a:bodyPr/>
        <a:lstStyle/>
        <a:p>
          <a:endParaRPr lang="en-US"/>
        </a:p>
      </dgm:t>
    </dgm:pt>
    <dgm:pt modelId="{12E74C7C-C15A-4752-B9ED-D99C77D923A3}">
      <dgm:prSet phldrT="[Text]" custT="1"/>
      <dgm:spPr/>
      <dgm:t>
        <a:bodyPr/>
        <a:lstStyle/>
        <a:p>
          <a:r>
            <a:rPr lang="en-US" sz="1600" dirty="0"/>
            <a:t>Operating</a:t>
          </a:r>
        </a:p>
        <a:p>
          <a:r>
            <a:rPr lang="en-US" sz="1600" dirty="0"/>
            <a:t>(fuel, others) </a:t>
          </a:r>
          <a:endParaRPr lang="en-US" sz="1200" dirty="0"/>
        </a:p>
      </dgm:t>
    </dgm:pt>
    <dgm:pt modelId="{21216C18-AC15-4B5F-8C31-453C28BE605C}" type="parTrans" cxnId="{37364E95-2774-433D-AADE-1D337578C685}">
      <dgm:prSet/>
      <dgm:spPr/>
      <dgm:t>
        <a:bodyPr/>
        <a:lstStyle/>
        <a:p>
          <a:endParaRPr lang="en-US"/>
        </a:p>
      </dgm:t>
    </dgm:pt>
    <dgm:pt modelId="{3F170EFB-9513-40C5-A48B-7E514F4499B6}" type="sibTrans" cxnId="{37364E95-2774-433D-AADE-1D337578C685}">
      <dgm:prSet/>
      <dgm:spPr/>
      <dgm:t>
        <a:bodyPr/>
        <a:lstStyle/>
        <a:p>
          <a:endParaRPr lang="en-US"/>
        </a:p>
      </dgm:t>
    </dgm:pt>
    <dgm:pt modelId="{3B079B4E-3247-41BE-97C7-1A9169B93B32}">
      <dgm:prSet phldrT="[Text]" custT="1"/>
      <dgm:spPr/>
      <dgm:t>
        <a:bodyPr/>
        <a:lstStyle/>
        <a:p>
          <a:r>
            <a:rPr lang="en-US" sz="1600" dirty="0"/>
            <a:t>Maintaining (repairs)</a:t>
          </a:r>
        </a:p>
      </dgm:t>
    </dgm:pt>
    <dgm:pt modelId="{67E6D312-1578-4DE2-BDDA-E9F96EE3FF7E}" type="parTrans" cxnId="{C3D5E1CB-926D-474A-9AA6-90B29E55CB34}">
      <dgm:prSet/>
      <dgm:spPr/>
      <dgm:t>
        <a:bodyPr/>
        <a:lstStyle/>
        <a:p>
          <a:endParaRPr lang="en-US"/>
        </a:p>
      </dgm:t>
    </dgm:pt>
    <dgm:pt modelId="{B03EC694-FA19-4656-807D-E86508438272}" type="sibTrans" cxnId="{C3D5E1CB-926D-474A-9AA6-90B29E55CB34}">
      <dgm:prSet/>
      <dgm:spPr/>
      <dgm:t>
        <a:bodyPr/>
        <a:lstStyle/>
        <a:p>
          <a:endParaRPr lang="en-US"/>
        </a:p>
      </dgm:t>
    </dgm:pt>
    <dgm:pt modelId="{EFA6892D-B2B7-4DC0-891E-B4B179721F03}">
      <dgm:prSet phldrT="[Text]" custT="1"/>
      <dgm:spPr/>
      <dgm:t>
        <a:bodyPr/>
        <a:lstStyle/>
        <a:p>
          <a:r>
            <a:rPr lang="en-US" sz="1600" dirty="0"/>
            <a:t>Replacing  Components</a:t>
          </a:r>
        </a:p>
      </dgm:t>
    </dgm:pt>
    <dgm:pt modelId="{F9751403-8A6A-46EC-B0D7-40CC2CAC1FAB}" type="parTrans" cxnId="{26274E03-0C10-49E4-A8BD-6E6E9B77C21F}">
      <dgm:prSet/>
      <dgm:spPr/>
      <dgm:t>
        <a:bodyPr/>
        <a:lstStyle/>
        <a:p>
          <a:endParaRPr lang="en-US"/>
        </a:p>
      </dgm:t>
    </dgm:pt>
    <dgm:pt modelId="{8502C684-BC02-4DA4-BA80-F64AD8CB5D2E}" type="sibTrans" cxnId="{26274E03-0C10-49E4-A8BD-6E6E9B77C21F}">
      <dgm:prSet/>
      <dgm:spPr/>
      <dgm:t>
        <a:bodyPr/>
        <a:lstStyle/>
        <a:p>
          <a:endParaRPr lang="en-US"/>
        </a:p>
      </dgm:t>
    </dgm:pt>
    <dgm:pt modelId="{6E3A4196-E9E7-4C4F-AA88-990D6EE16D7D}" type="pres">
      <dgm:prSet presAssocID="{D7300FB1-C28D-48C2-BFC4-7257EBE2CAC7}" presName="cycle" presStyleCnt="0">
        <dgm:presLayoutVars>
          <dgm:dir/>
          <dgm:resizeHandles val="exact"/>
        </dgm:presLayoutVars>
      </dgm:prSet>
      <dgm:spPr/>
    </dgm:pt>
    <dgm:pt modelId="{77A12D9B-2FB7-48C9-BA30-19A60AD20365}" type="pres">
      <dgm:prSet presAssocID="{F2C8E26B-BBAC-4CDA-8182-CD3FA4849F75}" presName="node" presStyleLbl="node1" presStyleIdx="0" presStyleCnt="5">
        <dgm:presLayoutVars>
          <dgm:bulletEnabled val="1"/>
        </dgm:presLayoutVars>
      </dgm:prSet>
      <dgm:spPr/>
    </dgm:pt>
    <dgm:pt modelId="{62553830-1BA1-4F3F-83BF-7EEB73D0F6C4}" type="pres">
      <dgm:prSet presAssocID="{E421C1D5-7128-4ACC-B24E-C670175815A0}" presName="sibTrans" presStyleLbl="sibTrans2D1" presStyleIdx="0" presStyleCnt="5"/>
      <dgm:spPr/>
    </dgm:pt>
    <dgm:pt modelId="{25180D96-EA3E-4863-8979-7C596153B2F9}" type="pres">
      <dgm:prSet presAssocID="{E421C1D5-7128-4ACC-B24E-C670175815A0}" presName="connectorText" presStyleLbl="sibTrans2D1" presStyleIdx="0" presStyleCnt="5"/>
      <dgm:spPr/>
    </dgm:pt>
    <dgm:pt modelId="{37BFC54F-14CB-47D6-B9BA-066A78FFE00B}" type="pres">
      <dgm:prSet presAssocID="{64F1024D-8B96-4058-A35A-9820BD877E34}" presName="node" presStyleLbl="node1" presStyleIdx="1" presStyleCnt="5" custScaleX="133236">
        <dgm:presLayoutVars>
          <dgm:bulletEnabled val="1"/>
        </dgm:presLayoutVars>
      </dgm:prSet>
      <dgm:spPr/>
    </dgm:pt>
    <dgm:pt modelId="{B356A3C5-2079-4747-89D0-B6FC78B822E4}" type="pres">
      <dgm:prSet presAssocID="{28854A8C-CA28-480A-A869-9805A080A1E9}" presName="sibTrans" presStyleLbl="sibTrans2D1" presStyleIdx="1" presStyleCnt="5"/>
      <dgm:spPr/>
    </dgm:pt>
    <dgm:pt modelId="{BF9A5AEB-C007-45E2-A562-6E3C81B8A430}" type="pres">
      <dgm:prSet presAssocID="{28854A8C-CA28-480A-A869-9805A080A1E9}" presName="connectorText" presStyleLbl="sibTrans2D1" presStyleIdx="1" presStyleCnt="5"/>
      <dgm:spPr/>
    </dgm:pt>
    <dgm:pt modelId="{30785514-1931-4AC5-AB7D-F1D217425C41}" type="pres">
      <dgm:prSet presAssocID="{12E74C7C-C15A-4752-B9ED-D99C77D923A3}" presName="node" presStyleLbl="node1" presStyleIdx="2" presStyleCnt="5" custScaleX="118176">
        <dgm:presLayoutVars>
          <dgm:bulletEnabled val="1"/>
        </dgm:presLayoutVars>
      </dgm:prSet>
      <dgm:spPr/>
    </dgm:pt>
    <dgm:pt modelId="{2FD04CC9-1D0F-449D-93C2-5CB69F0E22D3}" type="pres">
      <dgm:prSet presAssocID="{3F170EFB-9513-40C5-A48B-7E514F4499B6}" presName="sibTrans" presStyleLbl="sibTrans2D1" presStyleIdx="2" presStyleCnt="5"/>
      <dgm:spPr/>
    </dgm:pt>
    <dgm:pt modelId="{B77A8286-959D-46C6-8C57-33BC690221EE}" type="pres">
      <dgm:prSet presAssocID="{3F170EFB-9513-40C5-A48B-7E514F4499B6}" presName="connectorText" presStyleLbl="sibTrans2D1" presStyleIdx="2" presStyleCnt="5"/>
      <dgm:spPr/>
    </dgm:pt>
    <dgm:pt modelId="{630EDBBB-D182-4294-808F-193B3EF6C027}" type="pres">
      <dgm:prSet presAssocID="{3B079B4E-3247-41BE-97C7-1A9169B93B32}" presName="node" presStyleLbl="node1" presStyleIdx="3" presStyleCnt="5" custScaleX="121262">
        <dgm:presLayoutVars>
          <dgm:bulletEnabled val="1"/>
        </dgm:presLayoutVars>
      </dgm:prSet>
      <dgm:spPr/>
    </dgm:pt>
    <dgm:pt modelId="{C628C4BA-F35C-43E9-8A90-2C3F45B12310}" type="pres">
      <dgm:prSet presAssocID="{B03EC694-FA19-4656-807D-E86508438272}" presName="sibTrans" presStyleLbl="sibTrans2D1" presStyleIdx="3" presStyleCnt="5"/>
      <dgm:spPr/>
    </dgm:pt>
    <dgm:pt modelId="{9A11324A-2809-4313-986E-95F778AD420F}" type="pres">
      <dgm:prSet presAssocID="{B03EC694-FA19-4656-807D-E86508438272}" presName="connectorText" presStyleLbl="sibTrans2D1" presStyleIdx="3" presStyleCnt="5"/>
      <dgm:spPr/>
    </dgm:pt>
    <dgm:pt modelId="{5B6742B5-B2A1-400C-B592-6BAF9844EFC8}" type="pres">
      <dgm:prSet presAssocID="{EFA6892D-B2B7-4DC0-891E-B4B179721F03}" presName="node" presStyleLbl="node1" presStyleIdx="4" presStyleCnt="5" custScaleX="120079">
        <dgm:presLayoutVars>
          <dgm:bulletEnabled val="1"/>
        </dgm:presLayoutVars>
      </dgm:prSet>
      <dgm:spPr/>
    </dgm:pt>
    <dgm:pt modelId="{4E44A5F4-CF51-4AE2-8CCD-15D86B2F55EA}" type="pres">
      <dgm:prSet presAssocID="{8502C684-BC02-4DA4-BA80-F64AD8CB5D2E}" presName="sibTrans" presStyleLbl="sibTrans2D1" presStyleIdx="4" presStyleCnt="5"/>
      <dgm:spPr/>
    </dgm:pt>
    <dgm:pt modelId="{F9DC73A3-BDBE-44FB-8C0A-9E5064378816}" type="pres">
      <dgm:prSet presAssocID="{8502C684-BC02-4DA4-BA80-F64AD8CB5D2E}" presName="connectorText" presStyleLbl="sibTrans2D1" presStyleIdx="4" presStyleCnt="5"/>
      <dgm:spPr/>
    </dgm:pt>
  </dgm:ptLst>
  <dgm:cxnLst>
    <dgm:cxn modelId="{26274E03-0C10-49E4-A8BD-6E6E9B77C21F}" srcId="{D7300FB1-C28D-48C2-BFC4-7257EBE2CAC7}" destId="{EFA6892D-B2B7-4DC0-891E-B4B179721F03}" srcOrd="4" destOrd="0" parTransId="{F9751403-8A6A-46EC-B0D7-40CC2CAC1FAB}" sibTransId="{8502C684-BC02-4DA4-BA80-F64AD8CB5D2E}"/>
    <dgm:cxn modelId="{5B7C7719-A64C-407A-91AE-F46399C07C95}" type="presOf" srcId="{B03EC694-FA19-4656-807D-E86508438272}" destId="{C628C4BA-F35C-43E9-8A90-2C3F45B12310}" srcOrd="0" destOrd="0" presId="urn:microsoft.com/office/officeart/2005/8/layout/cycle2"/>
    <dgm:cxn modelId="{A6FCC730-373D-497E-BE6B-EB87946C3215}" type="presOf" srcId="{B03EC694-FA19-4656-807D-E86508438272}" destId="{9A11324A-2809-4313-986E-95F778AD420F}" srcOrd="1" destOrd="0" presId="urn:microsoft.com/office/officeart/2005/8/layout/cycle2"/>
    <dgm:cxn modelId="{AA22E630-BED1-4CEE-B5DE-22D15C2E0E01}" type="presOf" srcId="{28854A8C-CA28-480A-A869-9805A080A1E9}" destId="{BF9A5AEB-C007-45E2-A562-6E3C81B8A430}" srcOrd="1" destOrd="0" presId="urn:microsoft.com/office/officeart/2005/8/layout/cycle2"/>
    <dgm:cxn modelId="{89FEFB6F-1A0E-488B-838D-38A875E21F82}" srcId="{D7300FB1-C28D-48C2-BFC4-7257EBE2CAC7}" destId="{64F1024D-8B96-4058-A35A-9820BD877E34}" srcOrd="1" destOrd="0" parTransId="{52DE63CB-DC13-4285-8FA0-FA66F576078A}" sibTransId="{28854A8C-CA28-480A-A869-9805A080A1E9}"/>
    <dgm:cxn modelId="{C3E33C74-9CCB-4758-BA9E-2E7D29BE07CA}" srcId="{D7300FB1-C28D-48C2-BFC4-7257EBE2CAC7}" destId="{F2C8E26B-BBAC-4CDA-8182-CD3FA4849F75}" srcOrd="0" destOrd="0" parTransId="{C24F8BFA-5CBB-4ED0-BDDB-6392DC29DFD3}" sibTransId="{E421C1D5-7128-4ACC-B24E-C670175815A0}"/>
    <dgm:cxn modelId="{C63C5776-81D6-4AFB-BDE7-48D76867E792}" type="presOf" srcId="{D7300FB1-C28D-48C2-BFC4-7257EBE2CAC7}" destId="{6E3A4196-E9E7-4C4F-AA88-990D6EE16D7D}" srcOrd="0" destOrd="0" presId="urn:microsoft.com/office/officeart/2005/8/layout/cycle2"/>
    <dgm:cxn modelId="{D93A8C7F-344A-4CA7-95C8-3F3240662123}" type="presOf" srcId="{28854A8C-CA28-480A-A869-9805A080A1E9}" destId="{B356A3C5-2079-4747-89D0-B6FC78B822E4}" srcOrd="0" destOrd="0" presId="urn:microsoft.com/office/officeart/2005/8/layout/cycle2"/>
    <dgm:cxn modelId="{592DFB8C-B8F1-4636-B487-D7A354151C77}" type="presOf" srcId="{12E74C7C-C15A-4752-B9ED-D99C77D923A3}" destId="{30785514-1931-4AC5-AB7D-F1D217425C41}" srcOrd="0" destOrd="0" presId="urn:microsoft.com/office/officeart/2005/8/layout/cycle2"/>
    <dgm:cxn modelId="{37364E95-2774-433D-AADE-1D337578C685}" srcId="{D7300FB1-C28D-48C2-BFC4-7257EBE2CAC7}" destId="{12E74C7C-C15A-4752-B9ED-D99C77D923A3}" srcOrd="2" destOrd="0" parTransId="{21216C18-AC15-4B5F-8C31-453C28BE605C}" sibTransId="{3F170EFB-9513-40C5-A48B-7E514F4499B6}"/>
    <dgm:cxn modelId="{BB21E798-1403-4637-BB3D-C7EE198B1866}" type="presOf" srcId="{E421C1D5-7128-4ACC-B24E-C670175815A0}" destId="{25180D96-EA3E-4863-8979-7C596153B2F9}" srcOrd="1" destOrd="0" presId="urn:microsoft.com/office/officeart/2005/8/layout/cycle2"/>
    <dgm:cxn modelId="{80393AAC-1F3D-4D89-AFD7-56A22431E89B}" type="presOf" srcId="{8502C684-BC02-4DA4-BA80-F64AD8CB5D2E}" destId="{4E44A5F4-CF51-4AE2-8CCD-15D86B2F55EA}" srcOrd="0" destOrd="0" presId="urn:microsoft.com/office/officeart/2005/8/layout/cycle2"/>
    <dgm:cxn modelId="{7DAFA3AD-2C0E-438E-9464-244DCF27CF95}" type="presOf" srcId="{E421C1D5-7128-4ACC-B24E-C670175815A0}" destId="{62553830-1BA1-4F3F-83BF-7EEB73D0F6C4}" srcOrd="0" destOrd="0" presId="urn:microsoft.com/office/officeart/2005/8/layout/cycle2"/>
    <dgm:cxn modelId="{C3D5E1CB-926D-474A-9AA6-90B29E55CB34}" srcId="{D7300FB1-C28D-48C2-BFC4-7257EBE2CAC7}" destId="{3B079B4E-3247-41BE-97C7-1A9169B93B32}" srcOrd="3" destOrd="0" parTransId="{67E6D312-1578-4DE2-BDDA-E9F96EE3FF7E}" sibTransId="{B03EC694-FA19-4656-807D-E86508438272}"/>
    <dgm:cxn modelId="{F301FFCF-5D43-46F6-B650-249B8E845B05}" type="presOf" srcId="{3F170EFB-9513-40C5-A48B-7E514F4499B6}" destId="{2FD04CC9-1D0F-449D-93C2-5CB69F0E22D3}" srcOrd="0" destOrd="0" presId="urn:microsoft.com/office/officeart/2005/8/layout/cycle2"/>
    <dgm:cxn modelId="{DC0A4BD0-ED89-42DB-AA13-3D39FD4E8A0B}" type="presOf" srcId="{8502C684-BC02-4DA4-BA80-F64AD8CB5D2E}" destId="{F9DC73A3-BDBE-44FB-8C0A-9E5064378816}" srcOrd="1" destOrd="0" presId="urn:microsoft.com/office/officeart/2005/8/layout/cycle2"/>
    <dgm:cxn modelId="{2A9F81DD-3E16-4F34-B170-906FB17E6454}" type="presOf" srcId="{EFA6892D-B2B7-4DC0-891E-B4B179721F03}" destId="{5B6742B5-B2A1-400C-B592-6BAF9844EFC8}" srcOrd="0" destOrd="0" presId="urn:microsoft.com/office/officeart/2005/8/layout/cycle2"/>
    <dgm:cxn modelId="{FDBF16E1-129B-4172-93EE-4C1F0C915142}" type="presOf" srcId="{3B079B4E-3247-41BE-97C7-1A9169B93B32}" destId="{630EDBBB-D182-4294-808F-193B3EF6C027}" srcOrd="0" destOrd="0" presId="urn:microsoft.com/office/officeart/2005/8/layout/cycle2"/>
    <dgm:cxn modelId="{9CABBDE6-8EC7-4B25-B75C-244A6F1A97B8}" type="presOf" srcId="{F2C8E26B-BBAC-4CDA-8182-CD3FA4849F75}" destId="{77A12D9B-2FB7-48C9-BA30-19A60AD20365}" srcOrd="0" destOrd="0" presId="urn:microsoft.com/office/officeart/2005/8/layout/cycle2"/>
    <dgm:cxn modelId="{79690CEF-77F5-4171-918E-436AA9BA93A4}" type="presOf" srcId="{3F170EFB-9513-40C5-A48B-7E514F4499B6}" destId="{B77A8286-959D-46C6-8C57-33BC690221EE}" srcOrd="1" destOrd="0" presId="urn:microsoft.com/office/officeart/2005/8/layout/cycle2"/>
    <dgm:cxn modelId="{3EE2E6F8-0F1C-48EB-820A-1383A932E36A}" type="presOf" srcId="{64F1024D-8B96-4058-A35A-9820BD877E34}" destId="{37BFC54F-14CB-47D6-B9BA-066A78FFE00B}" srcOrd="0" destOrd="0" presId="urn:microsoft.com/office/officeart/2005/8/layout/cycle2"/>
    <dgm:cxn modelId="{A1489F64-0FE8-4A93-9866-7B4D33539119}" type="presParOf" srcId="{6E3A4196-E9E7-4C4F-AA88-990D6EE16D7D}" destId="{77A12D9B-2FB7-48C9-BA30-19A60AD20365}" srcOrd="0" destOrd="0" presId="urn:microsoft.com/office/officeart/2005/8/layout/cycle2"/>
    <dgm:cxn modelId="{0FE8A3A8-971A-4227-8498-14CBC9CB0AC1}" type="presParOf" srcId="{6E3A4196-E9E7-4C4F-AA88-990D6EE16D7D}" destId="{62553830-1BA1-4F3F-83BF-7EEB73D0F6C4}" srcOrd="1" destOrd="0" presId="urn:microsoft.com/office/officeart/2005/8/layout/cycle2"/>
    <dgm:cxn modelId="{306EC518-74DC-4383-9B9A-1D87C06087E4}" type="presParOf" srcId="{62553830-1BA1-4F3F-83BF-7EEB73D0F6C4}" destId="{25180D96-EA3E-4863-8979-7C596153B2F9}" srcOrd="0" destOrd="0" presId="urn:microsoft.com/office/officeart/2005/8/layout/cycle2"/>
    <dgm:cxn modelId="{5398184E-B5C9-44DE-8AD6-82CEC173F4BB}" type="presParOf" srcId="{6E3A4196-E9E7-4C4F-AA88-990D6EE16D7D}" destId="{37BFC54F-14CB-47D6-B9BA-066A78FFE00B}" srcOrd="2" destOrd="0" presId="urn:microsoft.com/office/officeart/2005/8/layout/cycle2"/>
    <dgm:cxn modelId="{6A6F7E93-FA24-4684-BF28-30A82E7B4111}" type="presParOf" srcId="{6E3A4196-E9E7-4C4F-AA88-990D6EE16D7D}" destId="{B356A3C5-2079-4747-89D0-B6FC78B822E4}" srcOrd="3" destOrd="0" presId="urn:microsoft.com/office/officeart/2005/8/layout/cycle2"/>
    <dgm:cxn modelId="{040CDD22-96A3-4A83-9BA7-6BD86B5C4819}" type="presParOf" srcId="{B356A3C5-2079-4747-89D0-B6FC78B822E4}" destId="{BF9A5AEB-C007-45E2-A562-6E3C81B8A430}" srcOrd="0" destOrd="0" presId="urn:microsoft.com/office/officeart/2005/8/layout/cycle2"/>
    <dgm:cxn modelId="{D3BDD74C-3241-4873-936C-800C7A94A6E9}" type="presParOf" srcId="{6E3A4196-E9E7-4C4F-AA88-990D6EE16D7D}" destId="{30785514-1931-4AC5-AB7D-F1D217425C41}" srcOrd="4" destOrd="0" presId="urn:microsoft.com/office/officeart/2005/8/layout/cycle2"/>
    <dgm:cxn modelId="{0FF220D0-A1DC-4059-9536-DAAD93211EE7}" type="presParOf" srcId="{6E3A4196-E9E7-4C4F-AA88-990D6EE16D7D}" destId="{2FD04CC9-1D0F-449D-93C2-5CB69F0E22D3}" srcOrd="5" destOrd="0" presId="urn:microsoft.com/office/officeart/2005/8/layout/cycle2"/>
    <dgm:cxn modelId="{983265C5-CC7B-4B40-B91F-E3F9ABE50760}" type="presParOf" srcId="{2FD04CC9-1D0F-449D-93C2-5CB69F0E22D3}" destId="{B77A8286-959D-46C6-8C57-33BC690221EE}" srcOrd="0" destOrd="0" presId="urn:microsoft.com/office/officeart/2005/8/layout/cycle2"/>
    <dgm:cxn modelId="{843A490E-CD8C-4D94-B302-8A1DA7FFBCB0}" type="presParOf" srcId="{6E3A4196-E9E7-4C4F-AA88-990D6EE16D7D}" destId="{630EDBBB-D182-4294-808F-193B3EF6C027}" srcOrd="6" destOrd="0" presId="urn:microsoft.com/office/officeart/2005/8/layout/cycle2"/>
    <dgm:cxn modelId="{C2608311-E09B-4B01-855D-8CC7A88EA5F6}" type="presParOf" srcId="{6E3A4196-E9E7-4C4F-AA88-990D6EE16D7D}" destId="{C628C4BA-F35C-43E9-8A90-2C3F45B12310}" srcOrd="7" destOrd="0" presId="urn:microsoft.com/office/officeart/2005/8/layout/cycle2"/>
    <dgm:cxn modelId="{EA4BF1FC-92EC-4795-9F1D-628A829353F3}" type="presParOf" srcId="{C628C4BA-F35C-43E9-8A90-2C3F45B12310}" destId="{9A11324A-2809-4313-986E-95F778AD420F}" srcOrd="0" destOrd="0" presId="urn:microsoft.com/office/officeart/2005/8/layout/cycle2"/>
    <dgm:cxn modelId="{0614A856-B8C0-4716-8069-81766649DD45}" type="presParOf" srcId="{6E3A4196-E9E7-4C4F-AA88-990D6EE16D7D}" destId="{5B6742B5-B2A1-400C-B592-6BAF9844EFC8}" srcOrd="8" destOrd="0" presId="urn:microsoft.com/office/officeart/2005/8/layout/cycle2"/>
    <dgm:cxn modelId="{74815042-5A38-4921-9734-0F277F9FBAD7}" type="presParOf" srcId="{6E3A4196-E9E7-4C4F-AA88-990D6EE16D7D}" destId="{4E44A5F4-CF51-4AE2-8CCD-15D86B2F55EA}" srcOrd="9" destOrd="0" presId="urn:microsoft.com/office/officeart/2005/8/layout/cycle2"/>
    <dgm:cxn modelId="{9C81B827-F84E-4CC5-B9CB-E60223A849DC}" type="presParOf" srcId="{4E44A5F4-CF51-4AE2-8CCD-15D86B2F55EA}" destId="{F9DC73A3-BDBE-44FB-8C0A-9E506437881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A12D9B-2FB7-48C9-BA30-19A60AD20365}">
      <dsp:nvSpPr>
        <dsp:cNvPr id="0" name=""/>
        <dsp:cNvSpPr/>
      </dsp:nvSpPr>
      <dsp:spPr>
        <a:xfrm>
          <a:off x="1984799" y="615"/>
          <a:ext cx="1313549" cy="131354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Capital Costs</a:t>
          </a:r>
        </a:p>
      </dsp:txBody>
      <dsp:txXfrm>
        <a:off x="2177164" y="192980"/>
        <a:ext cx="928819" cy="928819"/>
      </dsp:txXfrm>
    </dsp:sp>
    <dsp:sp modelId="{62553830-1BA1-4F3F-83BF-7EEB73D0F6C4}">
      <dsp:nvSpPr>
        <dsp:cNvPr id="0" name=""/>
        <dsp:cNvSpPr/>
      </dsp:nvSpPr>
      <dsp:spPr>
        <a:xfrm rot="2160000">
          <a:off x="3241613" y="975524"/>
          <a:ext cx="285851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3249802" y="1038985"/>
        <a:ext cx="200096" cy="265994"/>
      </dsp:txXfrm>
    </dsp:sp>
    <dsp:sp modelId="{37BFC54F-14CB-47D6-B9BA-066A78FFE00B}">
      <dsp:nvSpPr>
        <dsp:cNvPr id="0" name=""/>
        <dsp:cNvSpPr/>
      </dsp:nvSpPr>
      <dsp:spPr>
        <a:xfrm>
          <a:off x="3362926" y="1160477"/>
          <a:ext cx="1750120" cy="131354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Transporting and installing</a:t>
          </a:r>
        </a:p>
      </dsp:txBody>
      <dsp:txXfrm>
        <a:off x="3619225" y="1352842"/>
        <a:ext cx="1237522" cy="928819"/>
      </dsp:txXfrm>
    </dsp:sp>
    <dsp:sp modelId="{B356A3C5-2079-4747-89D0-B6FC78B822E4}">
      <dsp:nvSpPr>
        <dsp:cNvPr id="0" name=""/>
        <dsp:cNvSpPr/>
      </dsp:nvSpPr>
      <dsp:spPr>
        <a:xfrm rot="6480000">
          <a:off x="3766597" y="2527258"/>
          <a:ext cx="337344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 rot="10800000">
        <a:off x="3832835" y="2567797"/>
        <a:ext cx="236141" cy="265994"/>
      </dsp:txXfrm>
    </dsp:sp>
    <dsp:sp modelId="{30785514-1931-4AC5-AB7D-F1D217425C41}">
      <dsp:nvSpPr>
        <dsp:cNvPr id="0" name=""/>
        <dsp:cNvSpPr/>
      </dsp:nvSpPr>
      <dsp:spPr>
        <a:xfrm>
          <a:off x="2852061" y="3037173"/>
          <a:ext cx="1552300" cy="131354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Operating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(fuel, others) </a:t>
          </a:r>
          <a:endParaRPr lang="en-US" sz="1200" kern="1200" dirty="0"/>
        </a:p>
      </dsp:txBody>
      <dsp:txXfrm>
        <a:off x="3079390" y="3229538"/>
        <a:ext cx="1097642" cy="928819"/>
      </dsp:txXfrm>
    </dsp:sp>
    <dsp:sp modelId="{2FD04CC9-1D0F-449D-93C2-5CB69F0E22D3}">
      <dsp:nvSpPr>
        <dsp:cNvPr id="0" name=""/>
        <dsp:cNvSpPr/>
      </dsp:nvSpPr>
      <dsp:spPr>
        <a:xfrm rot="10800000">
          <a:off x="2551531" y="3472286"/>
          <a:ext cx="212374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 rot="10800000">
        <a:off x="2615243" y="3560950"/>
        <a:ext cx="148662" cy="265994"/>
      </dsp:txXfrm>
    </dsp:sp>
    <dsp:sp modelId="{630EDBBB-D182-4294-808F-193B3EF6C027}">
      <dsp:nvSpPr>
        <dsp:cNvPr id="0" name=""/>
        <dsp:cNvSpPr/>
      </dsp:nvSpPr>
      <dsp:spPr>
        <a:xfrm>
          <a:off x="858518" y="3037173"/>
          <a:ext cx="1592836" cy="131354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Maintaining (repairs)</a:t>
          </a:r>
        </a:p>
      </dsp:txBody>
      <dsp:txXfrm>
        <a:off x="1091783" y="3229538"/>
        <a:ext cx="1126306" cy="928819"/>
      </dsp:txXfrm>
    </dsp:sp>
    <dsp:sp modelId="{C628C4BA-F35C-43E9-8A90-2C3F45B12310}">
      <dsp:nvSpPr>
        <dsp:cNvPr id="0" name=""/>
        <dsp:cNvSpPr/>
      </dsp:nvSpPr>
      <dsp:spPr>
        <a:xfrm rot="15120000">
          <a:off x="1183443" y="2542853"/>
          <a:ext cx="339004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 rot="10800000">
        <a:off x="1250007" y="2679879"/>
        <a:ext cx="237303" cy="265994"/>
      </dsp:txXfrm>
    </dsp:sp>
    <dsp:sp modelId="{5B6742B5-B2A1-400C-B592-6BAF9844EFC8}">
      <dsp:nvSpPr>
        <dsp:cNvPr id="0" name=""/>
        <dsp:cNvSpPr/>
      </dsp:nvSpPr>
      <dsp:spPr>
        <a:xfrm>
          <a:off x="256512" y="1160477"/>
          <a:ext cx="1577297" cy="131354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Replacing  Components</a:t>
          </a:r>
        </a:p>
      </dsp:txBody>
      <dsp:txXfrm>
        <a:off x="487502" y="1352842"/>
        <a:ext cx="1115317" cy="928819"/>
      </dsp:txXfrm>
    </dsp:sp>
    <dsp:sp modelId="{4E44A5F4-CF51-4AE2-8CCD-15D86B2F55EA}">
      <dsp:nvSpPr>
        <dsp:cNvPr id="0" name=""/>
        <dsp:cNvSpPr/>
      </dsp:nvSpPr>
      <dsp:spPr>
        <a:xfrm rot="19440000">
          <a:off x="1713560" y="997928"/>
          <a:ext cx="308425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1722396" y="1113785"/>
        <a:ext cx="215898" cy="2659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A12D9B-2FB7-48C9-BA30-19A60AD20365}">
      <dsp:nvSpPr>
        <dsp:cNvPr id="0" name=""/>
        <dsp:cNvSpPr/>
      </dsp:nvSpPr>
      <dsp:spPr>
        <a:xfrm>
          <a:off x="1984799" y="615"/>
          <a:ext cx="1313549" cy="131354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Capital Costs</a:t>
          </a:r>
        </a:p>
      </dsp:txBody>
      <dsp:txXfrm>
        <a:off x="2177164" y="192980"/>
        <a:ext cx="928819" cy="928819"/>
      </dsp:txXfrm>
    </dsp:sp>
    <dsp:sp modelId="{62553830-1BA1-4F3F-83BF-7EEB73D0F6C4}">
      <dsp:nvSpPr>
        <dsp:cNvPr id="0" name=""/>
        <dsp:cNvSpPr/>
      </dsp:nvSpPr>
      <dsp:spPr>
        <a:xfrm rot="2160000">
          <a:off x="3241613" y="975524"/>
          <a:ext cx="285851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3249802" y="1038985"/>
        <a:ext cx="200096" cy="265994"/>
      </dsp:txXfrm>
    </dsp:sp>
    <dsp:sp modelId="{37BFC54F-14CB-47D6-B9BA-066A78FFE00B}">
      <dsp:nvSpPr>
        <dsp:cNvPr id="0" name=""/>
        <dsp:cNvSpPr/>
      </dsp:nvSpPr>
      <dsp:spPr>
        <a:xfrm>
          <a:off x="3362926" y="1160477"/>
          <a:ext cx="1750120" cy="131354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Transporting and installing</a:t>
          </a:r>
        </a:p>
      </dsp:txBody>
      <dsp:txXfrm>
        <a:off x="3619225" y="1352842"/>
        <a:ext cx="1237522" cy="928819"/>
      </dsp:txXfrm>
    </dsp:sp>
    <dsp:sp modelId="{B356A3C5-2079-4747-89D0-B6FC78B822E4}">
      <dsp:nvSpPr>
        <dsp:cNvPr id="0" name=""/>
        <dsp:cNvSpPr/>
      </dsp:nvSpPr>
      <dsp:spPr>
        <a:xfrm rot="6480000">
          <a:off x="3766597" y="2527258"/>
          <a:ext cx="337344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 rot="10800000">
        <a:off x="3832835" y="2567797"/>
        <a:ext cx="236141" cy="265994"/>
      </dsp:txXfrm>
    </dsp:sp>
    <dsp:sp modelId="{30785514-1931-4AC5-AB7D-F1D217425C41}">
      <dsp:nvSpPr>
        <dsp:cNvPr id="0" name=""/>
        <dsp:cNvSpPr/>
      </dsp:nvSpPr>
      <dsp:spPr>
        <a:xfrm>
          <a:off x="2852061" y="3037173"/>
          <a:ext cx="1552300" cy="131354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Operating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(fuel, others) </a:t>
          </a:r>
          <a:endParaRPr lang="en-US" sz="1200" kern="1200" dirty="0"/>
        </a:p>
      </dsp:txBody>
      <dsp:txXfrm>
        <a:off x="3079390" y="3229538"/>
        <a:ext cx="1097642" cy="928819"/>
      </dsp:txXfrm>
    </dsp:sp>
    <dsp:sp modelId="{2FD04CC9-1D0F-449D-93C2-5CB69F0E22D3}">
      <dsp:nvSpPr>
        <dsp:cNvPr id="0" name=""/>
        <dsp:cNvSpPr/>
      </dsp:nvSpPr>
      <dsp:spPr>
        <a:xfrm rot="10800000">
          <a:off x="2551531" y="3472286"/>
          <a:ext cx="212374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 rot="10800000">
        <a:off x="2615243" y="3560950"/>
        <a:ext cx="148662" cy="265994"/>
      </dsp:txXfrm>
    </dsp:sp>
    <dsp:sp modelId="{630EDBBB-D182-4294-808F-193B3EF6C027}">
      <dsp:nvSpPr>
        <dsp:cNvPr id="0" name=""/>
        <dsp:cNvSpPr/>
      </dsp:nvSpPr>
      <dsp:spPr>
        <a:xfrm>
          <a:off x="858518" y="3037173"/>
          <a:ext cx="1592836" cy="131354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Maintaining (repairs)</a:t>
          </a:r>
        </a:p>
      </dsp:txBody>
      <dsp:txXfrm>
        <a:off x="1091783" y="3229538"/>
        <a:ext cx="1126306" cy="928819"/>
      </dsp:txXfrm>
    </dsp:sp>
    <dsp:sp modelId="{C628C4BA-F35C-43E9-8A90-2C3F45B12310}">
      <dsp:nvSpPr>
        <dsp:cNvPr id="0" name=""/>
        <dsp:cNvSpPr/>
      </dsp:nvSpPr>
      <dsp:spPr>
        <a:xfrm rot="15120000">
          <a:off x="1183443" y="2542853"/>
          <a:ext cx="339004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 rot="10800000">
        <a:off x="1250007" y="2679879"/>
        <a:ext cx="237303" cy="265994"/>
      </dsp:txXfrm>
    </dsp:sp>
    <dsp:sp modelId="{5B6742B5-B2A1-400C-B592-6BAF9844EFC8}">
      <dsp:nvSpPr>
        <dsp:cNvPr id="0" name=""/>
        <dsp:cNvSpPr/>
      </dsp:nvSpPr>
      <dsp:spPr>
        <a:xfrm>
          <a:off x="256512" y="1160477"/>
          <a:ext cx="1577297" cy="131354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Replacing  Components</a:t>
          </a:r>
        </a:p>
      </dsp:txBody>
      <dsp:txXfrm>
        <a:off x="487502" y="1352842"/>
        <a:ext cx="1115317" cy="928819"/>
      </dsp:txXfrm>
    </dsp:sp>
    <dsp:sp modelId="{4E44A5F4-CF51-4AE2-8CCD-15D86B2F55EA}">
      <dsp:nvSpPr>
        <dsp:cNvPr id="0" name=""/>
        <dsp:cNvSpPr/>
      </dsp:nvSpPr>
      <dsp:spPr>
        <a:xfrm rot="19440000">
          <a:off x="1713560" y="997928"/>
          <a:ext cx="308425" cy="4433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1722396" y="1113785"/>
        <a:ext cx="215898" cy="2659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46755-1D27-4BED-8DA4-83210E1A1A76}" type="datetimeFigureOut">
              <a:rPr lang="en-US" smtClean="0"/>
              <a:t>1/25/21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6E62B-3D62-4579-B386-9A45E58B1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704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E04F2D45-602F-4D2E-ACA8-7D779B550E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B6A9DAA8-DFC8-4B7B-AC0E-44CA15E670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altLang="en-US" sz="936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18E5576-7945-434B-A0FE-29A1AA703DB6}" type="slidenum">
              <a:rPr lang="es-ES" altLang="en-US"/>
              <a:pPr/>
              <a:t>2</a:t>
            </a:fld>
            <a:endParaRPr lang="es-ES" altLang="en-US"/>
          </a:p>
        </p:txBody>
      </p:sp>
      <p:sp>
        <p:nvSpPr>
          <p:cNvPr id="143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4700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602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F3884A-EBF7-400D-86B9-D85E4E088EFC}" type="slidenum">
              <a:rPr lang="es-ES_tradnl" altLang="es-ES" smtClean="0"/>
              <a:pPr>
                <a:defRPr/>
              </a:pPr>
              <a:t>6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816270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Also called Present Worth Analysis. This is only looking at finance.</a:t>
            </a:r>
            <a:r>
              <a:rPr lang="en-US" baseline="0" dirty="0"/>
              <a:t> Express how useful for donors talk and proposal.</a:t>
            </a:r>
          </a:p>
          <a:p>
            <a:endParaRPr lang="en-US" baseline="0" dirty="0"/>
          </a:p>
          <a:p>
            <a:r>
              <a:rPr lang="en-US" baseline="0" dirty="0"/>
              <a:t>Explain why we do it for 25 years and how once done, we can consider shorter more practical time periods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F3884A-EBF7-400D-86B9-D85E4E088EFC}" type="slidenum">
              <a:rPr lang="es-ES_tradnl" altLang="es-ES" smtClean="0"/>
              <a:pPr>
                <a:defRPr/>
              </a:pPr>
              <a:t>7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829892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The idea</a:t>
            </a:r>
            <a:r>
              <a:rPr lang="en-US" baseline="0" dirty="0"/>
              <a:t> that solar pumping technology (and in general RE) are expensive technologies still entrenched among humanitarian practitioners.</a:t>
            </a:r>
          </a:p>
          <a:p>
            <a:pPr marL="171450" indent="-171450">
              <a:buFontTx/>
              <a:buChar char="-"/>
            </a:pPr>
            <a:r>
              <a:rPr lang="en-US" dirty="0"/>
              <a:t>Develop some talking points with the numbers showed i</a:t>
            </a:r>
            <a:r>
              <a:rPr lang="en-US" baseline="0" dirty="0"/>
              <a:t>n the slide: mention how some small systems are cheaper from day 1, or how solar still makes financial sense in countries where diesel is cheap (</a:t>
            </a:r>
            <a:r>
              <a:rPr lang="en-US" baseline="0" dirty="0" err="1"/>
              <a:t>eg</a:t>
            </a:r>
            <a:r>
              <a:rPr lang="en-US" baseline="0" dirty="0"/>
              <a:t> Sudan, Iraq)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dirty="0"/>
              <a:t>South Sudan: Mainly hybrid systems</a:t>
            </a:r>
            <a:endParaRPr lang="en-US" sz="1200" dirty="0"/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4EAA2-1D96-408B-91EA-CD092DC39EBB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0710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F58DC-7B2C-436D-B7F6-729DCA84C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CA25E6-145B-4108-8A7E-F4668CD68E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D52CD-D018-469D-846C-7DD29C518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6ECAA-2855-46AE-8E52-278FB4098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40912-FB03-407A-B203-C315125E5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71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E9205-255D-4E4C-B5B8-592E0C07F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913222-203E-4065-8583-A1B37C93B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F3347-D678-4917-B9BE-ECB7EE75C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BAEF3-6AE6-4C37-8D4D-A04531D83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6B2A4-8B4E-4E83-AB81-B16655143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1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F8E860-2739-4838-9535-048226E1B5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4A105C-71A8-4BFE-979B-A7DFC286B3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30C5F-3364-4A54-A391-97B120994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6DDC3-C332-4982-8E50-369456B39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294F9-4270-4C83-B552-50897E4C7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27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9349" y="692697"/>
            <a:ext cx="11521280" cy="461665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algn="l">
              <a:defRPr sz="2400">
                <a:solidFill>
                  <a:srgbClr val="990000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Energía Solar Fotovoltaica © S. Seguí-</a:t>
            </a:r>
            <a:r>
              <a:rPr lang="es-ES_tradnl" err="1"/>
              <a:t>F.J</a:t>
            </a:r>
            <a:r>
              <a:rPr lang="es-ES_tradnl"/>
              <a:t>. Gimeno-</a:t>
            </a:r>
            <a:r>
              <a:rPr lang="es-ES_tradnl" err="1"/>
              <a:t>S.Orts</a:t>
            </a:r>
            <a:endParaRPr lang="es-ES_tradnl"/>
          </a:p>
          <a:p>
            <a:pPr>
              <a:defRPr/>
            </a:pPr>
            <a:r>
              <a:rPr lang="es-ES_tradnl"/>
              <a:t>fotovoltaica@upv.es 	www.cursofotovoltaica.com</a:t>
            </a:r>
          </a:p>
        </p:txBody>
      </p:sp>
    </p:spTree>
    <p:extLst>
      <p:ext uri="{BB962C8B-B14F-4D97-AF65-F5344CB8AC3E}">
        <p14:creationId xmlns:p14="http://schemas.microsoft.com/office/powerpoint/2010/main" val="2409122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91D12D-7A32-41CA-9278-E47A909DD5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465BBDC-8BFD-4981-81D5-8206DB6CA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E56C6-A819-4F54-9D0A-754CB60DF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4043F-8134-40EF-8D94-67EB6FB051BD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B14A-6F0B-455A-AB03-FF8E4D5BE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BEA6E-C682-439B-96FF-488AFCEFD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A1616-3F9D-4B6C-9783-7915D6DCE5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744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54C4E-8D89-450F-8DC7-9AF1A2084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7B7BE-1672-4A23-B6E5-C1862884F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359F9-BECF-488F-817F-3D1916CA4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9D674-04C3-401D-A811-1735504EF9A9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74B29-215A-4F04-B79B-28DE7E67B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56A9F-1BFE-4698-BFED-EAC86DD2C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86856-9C18-4E0C-ADA8-0312F72443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4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12D26-D225-408D-BB70-2D9F53CCC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CA10C-7B7E-4A3C-84DE-EE407F15F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B2B65-91AC-4622-8908-2321DFF07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73EA-BA82-4247-BD47-1CC76D5D7809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36C44-95EF-4C52-B867-04674F2B9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83C7B-2081-4AF2-B051-97BD17065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FDCC6-7518-4A5A-91F7-932E5D75EF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806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AAD7A-29D2-4D38-89CD-E0F568C97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D96CF8-D214-44A8-9B49-F785700EC3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2FD034-CA65-4A13-89E1-07FC67D40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63AEDB-7884-434F-9A6B-9A6B2C43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9D7BC-EF39-44CF-B9AD-172CD2779325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F533C6-4C7E-442D-B05D-00108D5F2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AB792F-3169-48A8-89BF-FE9011EEE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C3A9-4813-482A-89E0-1961F00346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021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9AE1D-47D6-46B2-811C-7B2A613D0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0103A-4729-472E-B413-C1EFD3E7F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97487-7665-4E59-93F7-4350E4AB1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C6FC2F-00DA-4755-AAEC-2BBD599012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550EA1-F45C-4633-BEA3-32F049FB0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BE3D785-A5A8-4540-BE68-9113AC0E8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35709-CFF1-4F4A-8196-6EA435E7B4AB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DC011E6-614E-4EC5-A22D-632C0DA39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AEF56AF-A21F-40F4-867B-6F1B1736E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A5AA1-9279-4E95-9EB5-B8A3701078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2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98530-544D-4604-82B0-7446AB646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9354DF-DCF9-4AD9-93AF-139D960EC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F5B05-1084-4C8F-8D92-C87A61654FFB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0C3C839-ADAB-49FC-855A-8AB07D4C3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E9FC5C-6A69-4F33-A4CB-A10E17976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A15BE-A0EC-4A1E-A16F-EE94A75E52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487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60478DE-50F0-4E90-B781-94C5289A1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29D80-FCD6-4002-950A-3D88925AB0A7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9F56414-BBB4-4AC1-A868-4271F0820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A904463-8F79-4348-AFFB-1C10038CE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F4A0C-439F-4895-92C6-736602E161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41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9E5C4-3384-460C-9DF6-5BE8F9714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8E7D5-F15F-45E2-ABAD-D712D3D4E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96726-AC74-4FCA-BEAA-150BA29DE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383C-FF5C-4B96-B5A3-7DB5A6A25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9DBB9-2C9D-4398-A2C8-DBDD009BA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78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48E7A-271F-45EA-A1D2-AEA9D9D78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22D50-76A3-4392-BEFE-ADACDC1E9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7E2C41-3678-4977-B1E2-8F755CF59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4BC47F-19D4-4C43-A8CD-A48C6AACE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FC8CF-6759-4322-82A6-7FCA21F66E02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721E4A-D6CA-41E4-8AF6-6057DE9D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D9381D-E862-44B4-9E32-C57F2DDDA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A616-E6CA-4D6E-82B1-D74059C0CE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517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60E4B-095C-49A0-BDC6-AFA172447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EED12-3F97-41AE-A4AA-8689A95377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5D781-77E8-4302-8078-615E20CC6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1696E-2AEC-4FF0-A953-5F366D03BD4F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0440F-F85B-4C41-81D4-B46EABF55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086A9-282C-43C8-944A-9253C05FF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2D5BE-E749-4346-AE94-F956DA953C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1159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2C34DB-4594-48B4-B335-CCC1D50394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A6D0FD-9981-4816-A270-8AA8281C4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9D005-7787-47CB-ACBA-2A8AFDAEC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73FC1-3E29-4542-A886-FB302228AD25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AD20A-BCA2-4D9B-8F66-1676AD26E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4F175-19CC-473B-A063-56730DEEA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45FC0-321D-4442-A7FE-7EB13EE23E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5768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9598825-8871-44F1-9877-6BC4A6647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D2425-19A7-4428-BF5E-D5912246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7B7A7-756E-499F-A0C7-7CCD97C356D1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3C71A-FE21-4DB4-9F36-75AC59B9C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73E31-4523-4AC1-90C3-18E7A45AE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0625D-DAF8-4269-A887-E7E97891BC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809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96A740-EEC0-4A7F-90C0-C727D7699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44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7C340-2040-4338-9ED9-A72F0565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94DA77-81C8-4263-BC80-B693B6AE8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1C5CC-5988-451E-B757-82EA0A912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D4C3AD-B85C-4E83-B11B-F8401B1DE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75920-4371-46F2-A6B3-6667EE800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976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D637B-7B56-4C6E-8984-442F03528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2CA1D-495B-4976-BA3E-4C0AD8B5EC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DF57D-A6DB-428C-BF6E-E69FAD105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4B588F-BFE9-4684-855A-7B7C2569D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0881C1-3B47-45AC-8ADA-BCC40C702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B16CA3-8FF5-4A2A-9A38-06214AFDC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244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0E3CA-B36C-40A7-AA28-80AB44434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6DFDD8-FB28-4C5C-8B08-A6E97C3BA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FAF41A-5F88-4CCA-BE2C-AD46BCE339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BEF222-02A9-4F4A-9254-1392FD5AD9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695322-2B62-4B52-ABD2-699414C3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FBA891-0895-4C10-99AB-211A3F6CA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114999-A3B2-4AF1-B919-C44FB6392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02A948-B39E-4C2D-A3EE-11CFB7C2F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9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0326C-8DC3-4BA6-881D-20A6AC7F6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CF35D8-8F3B-46FE-8B64-7EAD72947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43720-BB5D-416F-BB84-AFC268E48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42706-BCC9-4AD4-AA94-32EE0170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89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E8CFF-7D6B-4D15-8EA6-7091FB63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CC61F0-F99D-4F47-9A4B-91D4F8E16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7C73C1-7507-4A4F-8A8A-7F45865FB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04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09A82-B515-4C8D-9286-BC6C5BCE0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57D255-9E72-4D2F-AFBC-90FE4B96C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0AA6D-8020-4432-9FDA-29927AB3C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E1AE8-3698-43D4-B9D6-CD1A6C9AA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0432F-E063-4D7B-AC83-D1101F503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8B9F18-1EE3-4E40-AF89-AB9C925F2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57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577A3-0F0D-4448-B001-4E74B497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59290B-CA0E-4DE2-B220-9B65508F3E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3BDF1-4B49-44CF-AAD3-0DB0E441FC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58C93F-0D38-4A2B-9687-5F34AE4E6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57EB88-6CF8-44BA-B4E2-D745E5B54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A9D1ED-CC25-46DA-AB82-BD2DF048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75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D7062-5850-47EC-BC73-4A43DD967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E1071E-3289-422B-BE44-662F0DABB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AE363-81D4-4B57-9B82-A5707B99E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C1585-1644-45C8-95D0-302E36A73F84}" type="datetimeFigureOut">
              <a:rPr lang="en-US" smtClean="0"/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89D31-A0AF-4252-B5DC-04E303BAB8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BD0C6-5CE6-4E4B-B1A1-27781101AA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01BC5-5BB9-46AB-BF06-4C9AF7CE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3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80236B8-B6DB-45F5-8170-5F3322F433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760"/>
            <a:ext cx="105156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22A9D3-9124-4823-BDB9-FBFA3F266C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4990"/>
            <a:ext cx="10515600" cy="435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BFE9D-8121-4CED-BAFE-27628EDF0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986"/>
            <a:ext cx="27432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8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913522-158D-4E9B-A3DA-542139287666}" type="datetimeFigureOut">
              <a:rPr lang="en-US"/>
              <a:pPr>
                <a:defRPr/>
              </a:pPr>
              <a:t>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0A097-0A60-49DC-AA28-1D2EB8BC26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986"/>
            <a:ext cx="41148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8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2BCE7-ECED-4434-A195-DDA6E516A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986"/>
            <a:ext cx="27432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8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6D53F8-8F85-4FF8-A2DE-2D26DC7EF4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18">
            <a:extLst>
              <a:ext uri="{FF2B5EF4-FFF2-40B4-BE49-F238E27FC236}">
                <a16:creationId xmlns:a16="http://schemas.microsoft.com/office/drawing/2014/main" id="{CB0D73B5-90CB-4C61-A5AD-BD945A3FD6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134" y="6025516"/>
            <a:ext cx="2495551" cy="93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">
            <a:extLst>
              <a:ext uri="{FF2B5EF4-FFF2-40B4-BE49-F238E27FC236}">
                <a16:creationId xmlns:a16="http://schemas.microsoft.com/office/drawing/2014/main" id="{66B9A226-1687-468A-8C6D-C40B2993F2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4" y="6025516"/>
            <a:ext cx="1744133" cy="79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17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lvl1pPr algn="l" defTabSz="8229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960" kern="1200">
          <a:solidFill>
            <a:srgbClr val="002060"/>
          </a:solidFill>
          <a:latin typeface="+mj-lt"/>
          <a:ea typeface="+mj-ea"/>
          <a:cs typeface="+mj-cs"/>
        </a:defRPr>
      </a:lvl1pPr>
      <a:lvl2pPr algn="l" defTabSz="8229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rgbClr val="002060"/>
          </a:solidFill>
          <a:latin typeface="Calibri Light" panose="020F0302020204030204" pitchFamily="34" charset="0"/>
        </a:defRPr>
      </a:lvl2pPr>
      <a:lvl3pPr algn="l" defTabSz="8229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rgbClr val="002060"/>
          </a:solidFill>
          <a:latin typeface="Calibri Light" panose="020F0302020204030204" pitchFamily="34" charset="0"/>
        </a:defRPr>
      </a:lvl3pPr>
      <a:lvl4pPr algn="l" defTabSz="8229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rgbClr val="002060"/>
          </a:solidFill>
          <a:latin typeface="Calibri Light" panose="020F0302020204030204" pitchFamily="34" charset="0"/>
        </a:defRPr>
      </a:lvl4pPr>
      <a:lvl5pPr algn="l" defTabSz="8229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rgbClr val="002060"/>
          </a:solidFill>
          <a:latin typeface="Calibri Light" panose="020F0302020204030204" pitchFamily="34" charset="0"/>
        </a:defRPr>
      </a:lvl5pPr>
      <a:lvl6pPr marL="548640" algn="l" defTabSz="822960" rtl="0" fontAlgn="base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</a:defRPr>
      </a:lvl6pPr>
      <a:lvl7pPr marL="1097280" algn="l" defTabSz="822960" rtl="0" fontAlgn="base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</a:defRPr>
      </a:lvl7pPr>
      <a:lvl8pPr marL="1645920" algn="l" defTabSz="822960" rtl="0" fontAlgn="base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</a:defRPr>
      </a:lvl8pPr>
      <a:lvl9pPr marL="2194560" algn="l" defTabSz="822960" rtl="0" fontAlgn="base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05740" indent="-205740" algn="l" defTabSz="82296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002060"/>
          </a:solidFill>
          <a:latin typeface="+mn-lt"/>
          <a:ea typeface="+mn-ea"/>
          <a:cs typeface="+mn-cs"/>
        </a:defRPr>
      </a:lvl2pPr>
      <a:lvl3pPr marL="1028700" indent="-205740" algn="l" defTabSz="82296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56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56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olarhub.org/ask-an-expert/add-your-question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solarquery@iom.in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olarhub.org/?s=traini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thesolarhub.org/resources/solar-pumping-for-water-supply-harnessing-the-power-of-the-sun/" TargetMode="External"/><Relationship Id="rId5" Type="http://schemas.openxmlformats.org/officeDocument/2006/relationships/hyperlink" Target="https://thesolarhub.org/resources/cost-analysis-generator-vs-hybrid/" TargetMode="External"/><Relationship Id="rId4" Type="http://schemas.openxmlformats.org/officeDocument/2006/relationships/hyperlink" Target="http://www.thesolarhub.org/resources/technical-briefing-cost-analysis-summary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hesolarhub.org/resources/your-first-guide-to-solar-water-pump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AC1E34BB-487A-4E04-BDAA-1123E01673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635" r="254" b="1"/>
          <a:stretch/>
        </p:blipFill>
        <p:spPr>
          <a:xfrm>
            <a:off x="0" y="-83150"/>
            <a:ext cx="12191999" cy="5931500"/>
          </a:xfrm>
          <a:prstGeom prst="rect">
            <a:avLst/>
          </a:prstGeom>
        </p:spPr>
      </p:pic>
      <p:pic>
        <p:nvPicPr>
          <p:cNvPr id="5124" name="Picture 10">
            <a:extLst>
              <a:ext uri="{FF2B5EF4-FFF2-40B4-BE49-F238E27FC236}">
                <a16:creationId xmlns:a16="http://schemas.microsoft.com/office/drawing/2014/main" id="{0057F65F-DC9F-4B42-BA79-98954B1D2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952" y="5844540"/>
            <a:ext cx="1013460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136C7BC-12E3-460D-BDE4-A829E4AA158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9536" y="0"/>
            <a:ext cx="11262360" cy="1327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5200" i="1" dirty="0">
                <a:solidFill>
                  <a:srgbClr val="FFFFFF"/>
                </a:solidFill>
              </a:rPr>
              <a:t>Economic analysis of Solar Pumping Schemes.</a:t>
            </a:r>
            <a:endParaRPr lang="en-US" sz="5200" dirty="0">
              <a:solidFill>
                <a:srgbClr val="FF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0F72AC-4557-4E66-B982-D09E7204E70D}"/>
              </a:ext>
            </a:extLst>
          </p:cNvPr>
          <p:cNvSpPr txBox="1"/>
          <p:nvPr/>
        </p:nvSpPr>
        <p:spPr>
          <a:xfrm>
            <a:off x="10971793" y="5413493"/>
            <a:ext cx="1220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IOM-Bangladesh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44A740-7145-4F58-B87E-CB1DBD7BC7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9069" y="5931500"/>
            <a:ext cx="3716307" cy="77783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1DC716-3FE4-4AA6-BEE1-F263CF62E7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846663"/>
            <a:ext cx="3087590" cy="10113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4C72F-B026-44B8-824E-1A173F44E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774947-C534-42D3-8FF6-33435EA9F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34" y="46331"/>
            <a:ext cx="11881531" cy="42629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ED5274-43BD-4833-9F51-A4C19B91B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958" y="4405222"/>
            <a:ext cx="2473922" cy="24527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68C011-2586-4AA3-B03F-4C553043429C}"/>
              </a:ext>
            </a:extLst>
          </p:cNvPr>
          <p:cNvSpPr txBox="1"/>
          <p:nvPr/>
        </p:nvSpPr>
        <p:spPr>
          <a:xfrm>
            <a:off x="71120" y="4521829"/>
            <a:ext cx="9204960" cy="2308324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170 water schemes fully or partially solarized in West Nile region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Estimated cost saving over life cycle of equipment: 23.3 million USD (8.1 mill during first 5 years)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CO2 emissions saved: 1,148 Tons/ year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Average breakeven period (diesel vs solar or hybrid): 1,1 years</a:t>
            </a:r>
          </a:p>
        </p:txBody>
      </p:sp>
    </p:spTree>
    <p:extLst>
      <p:ext uri="{BB962C8B-B14F-4D97-AF65-F5344CB8AC3E}">
        <p14:creationId xmlns:p14="http://schemas.microsoft.com/office/powerpoint/2010/main" val="1034341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FE1F4-F7ED-49AC-8A2A-9D8FF547C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71" y="579729"/>
            <a:ext cx="12114029" cy="6562117"/>
          </a:xfrm>
        </p:spPr>
        <p:txBody>
          <a:bodyPr/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b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Some kind of LCCA prior work in the ground to inform on technology choice.</a:t>
            </a:r>
            <a:b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LCCA comparisons as a powerful tool for lobbying, proposals, decision making tool and prioritization of investment.</a:t>
            </a:r>
            <a:b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They show how solarization is not always about having more money.</a:t>
            </a:r>
            <a:b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0-4 years Breakeven period, 40% to 90% of total cost saving over lifetime of equipment –solar vs diesel-…and time plays in our favor</a:t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4F306F-B461-43E0-868D-883A0F32272D}"/>
              </a:ext>
            </a:extLst>
          </p:cNvPr>
          <p:cNvSpPr txBox="1"/>
          <p:nvPr/>
        </p:nvSpPr>
        <p:spPr>
          <a:xfrm>
            <a:off x="155944" y="138224"/>
            <a:ext cx="3629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Take Away Points:</a:t>
            </a:r>
          </a:p>
        </p:txBody>
      </p:sp>
    </p:spTree>
    <p:extLst>
      <p:ext uri="{BB962C8B-B14F-4D97-AF65-F5344CB8AC3E}">
        <p14:creationId xmlns:p14="http://schemas.microsoft.com/office/powerpoint/2010/main" val="2319983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782781-B5DD-4F6C-B18F-1D9AE0ACE75D}"/>
              </a:ext>
            </a:extLst>
          </p:cNvPr>
          <p:cNvPicPr/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718" y="224938"/>
            <a:ext cx="8016949" cy="3815508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2000"/>
              </a:schemeClr>
            </a:glo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5ED0EB-9A4F-4A5F-83F1-9852DFA79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97" y="4470774"/>
            <a:ext cx="11148592" cy="2031325"/>
          </a:xfrm>
        </p:spPr>
        <p:txBody>
          <a:bodyPr/>
          <a:lstStyle/>
          <a:p>
            <a:pPr algn="ctr"/>
            <a:r>
              <a:rPr lang="en-US" sz="2800" b="1" dirty="0"/>
              <a:t>Open Technical Helpline on Solar Pumping : </a:t>
            </a:r>
            <a:br>
              <a:rPr lang="en-US" sz="2800" b="1" dirty="0"/>
            </a:br>
            <a:br>
              <a:rPr lang="en-US" sz="2800" b="1" dirty="0"/>
            </a:br>
            <a:r>
              <a:rPr lang="en-US" sz="2800" b="1" dirty="0">
                <a:hlinkClick r:id="rId3"/>
              </a:rPr>
              <a:t>www.thesolarhub.org/ask-an-expert/add-your-question/</a:t>
            </a:r>
            <a:r>
              <a:rPr lang="en-US" sz="2800" b="1" dirty="0"/>
              <a:t> </a:t>
            </a:r>
            <a:br>
              <a:rPr lang="en-US" sz="2800" b="1" dirty="0"/>
            </a:br>
            <a:r>
              <a:rPr lang="en-US" sz="2800" b="1" dirty="0"/>
              <a:t>OR </a:t>
            </a:r>
            <a:br>
              <a:rPr lang="en-US" sz="2800" b="1" dirty="0"/>
            </a:br>
            <a:r>
              <a:rPr lang="en-US" sz="2800" b="1" dirty="0" err="1">
                <a:hlinkClick r:id="rId4"/>
              </a:rPr>
              <a:t>solarquery@iom.int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05413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1511061" y="112965"/>
            <a:ext cx="9479280" cy="601266"/>
          </a:xfrm>
          <a:ln/>
        </p:spPr>
        <p:txBody>
          <a:bodyPr>
            <a:noAutofit/>
          </a:bodyPr>
          <a:lstStyle/>
          <a:p>
            <a:pPr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</a:tabLst>
            </a:pPr>
            <a:r>
              <a:rPr lang="en-US" altLang="en-US" dirty="0"/>
              <a:t>Energy and Water, main current systems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91" y="1970220"/>
            <a:ext cx="2757329" cy="197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065" y="1997869"/>
            <a:ext cx="2538118" cy="197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065" y="4713609"/>
            <a:ext cx="2493553" cy="2031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640681" y="748904"/>
            <a:ext cx="228600" cy="22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640681" y="748904"/>
            <a:ext cx="228600" cy="22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64" y="4763768"/>
            <a:ext cx="2757329" cy="184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790245" y="1494161"/>
            <a:ext cx="2158072" cy="4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</a:pPr>
            <a:r>
              <a:rPr lang="es-ES" altLang="en-US" sz="2200" dirty="0">
                <a:latin typeface="Trebuchet MS" panose="020B0603020202020204" pitchFamily="34" charset="0"/>
              </a:rPr>
              <a:t>GRAVITY FED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855766" y="4306896"/>
            <a:ext cx="2180177" cy="4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</a:pPr>
            <a:r>
              <a:rPr lang="es-ES" altLang="en-US" sz="2200" dirty="0">
                <a:latin typeface="Trebuchet MS" panose="020B0603020202020204" pitchFamily="34" charset="0"/>
              </a:rPr>
              <a:t>DIESEL POWER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8989636" y="1541171"/>
            <a:ext cx="2083806" cy="4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</a:pPr>
            <a:r>
              <a:rPr lang="es-ES" altLang="en-US" sz="2200" dirty="0">
                <a:latin typeface="Trebuchet MS" panose="020B0603020202020204" pitchFamily="34" charset="0"/>
              </a:rPr>
              <a:t>HUMAN POWER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8989636" y="4249050"/>
            <a:ext cx="2250187" cy="4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</a:pPr>
            <a:r>
              <a:rPr lang="es-ES" altLang="en-US" sz="2200" dirty="0">
                <a:latin typeface="Trebuchet MS" panose="020B0603020202020204" pitchFamily="34" charset="0"/>
              </a:rPr>
              <a:t>SOLAR POWER</a:t>
            </a:r>
          </a:p>
        </p:txBody>
      </p:sp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736" y="1076655"/>
            <a:ext cx="1826183" cy="165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5294549" y="801796"/>
            <a:ext cx="1675210" cy="4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3750" rIns="67500" bIns="3375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</a:pPr>
            <a:r>
              <a:rPr lang="es-ES" altLang="en-US" sz="2200" dirty="0">
                <a:latin typeface="Trebuchet MS" panose="020B0603020202020204" pitchFamily="34" charset="0"/>
              </a:rPr>
              <a:t>GRID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0AD25B-9553-43B0-A022-956B86A7507B}"/>
              </a:ext>
            </a:extLst>
          </p:cNvPr>
          <p:cNvSpPr txBox="1"/>
          <p:nvPr/>
        </p:nvSpPr>
        <p:spPr>
          <a:xfrm>
            <a:off x="4407816" y="2879445"/>
            <a:ext cx="3733394" cy="3077766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Dot"/>
          </a:ln>
        </p:spPr>
        <p:txBody>
          <a:bodyPr wrap="none" rtlCol="0">
            <a:spAutoFit/>
          </a:bodyPr>
          <a:lstStyle/>
          <a:p>
            <a:endParaRPr lang="en-US" sz="2200" b="1" u="sng" dirty="0"/>
          </a:p>
          <a:p>
            <a:r>
              <a:rPr lang="en-US" sz="2200" b="1" u="sng" dirty="0"/>
              <a:t>Choosing Pumping Technology</a:t>
            </a:r>
          </a:p>
          <a:p>
            <a:endParaRPr lang="en-US" sz="2200" b="1" u="sng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/>
              <a:t>Environmental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/>
              <a:t>Social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/>
              <a:t>Policy-related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/>
              <a:t>Technical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/>
              <a:t>Financial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684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8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F2722-3670-4F79-ACF6-6860E0D34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365125"/>
            <a:ext cx="11521440" cy="945515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Life Cycle Cost Analysis (LCCA): </a:t>
            </a:r>
            <a:r>
              <a:rPr lang="en-US" sz="4000" dirty="0"/>
              <a:t>considering costs and benefits, present and future, over the life time of equipment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1D7545E-0057-4AD2-ADD6-9541A34BED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063449"/>
              </p:ext>
            </p:extLst>
          </p:nvPr>
        </p:nvGraphicFramePr>
        <p:xfrm>
          <a:off x="228600" y="1774825"/>
          <a:ext cx="536956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4B284AD-FC7D-4E14-9E21-B3B934052F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938999"/>
              </p:ext>
            </p:extLst>
          </p:nvPr>
        </p:nvGraphicFramePr>
        <p:xfrm>
          <a:off x="6431280" y="1690688"/>
          <a:ext cx="536956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192F9F5-68CC-4486-8B23-A93BFD15A0FD}"/>
              </a:ext>
            </a:extLst>
          </p:cNvPr>
          <p:cNvSpPr txBox="1"/>
          <p:nvPr/>
        </p:nvSpPr>
        <p:spPr>
          <a:xfrm>
            <a:off x="1759951" y="3950494"/>
            <a:ext cx="2134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Pumping Option 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800244-BE11-492D-95C2-019A8465FDB6}"/>
              </a:ext>
            </a:extLst>
          </p:cNvPr>
          <p:cNvSpPr txBox="1"/>
          <p:nvPr/>
        </p:nvSpPr>
        <p:spPr>
          <a:xfrm>
            <a:off x="7937231" y="3866357"/>
            <a:ext cx="2123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Pumping Option B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B579991-8587-4A98-A72B-17F1DF00D997}"/>
              </a:ext>
            </a:extLst>
          </p:cNvPr>
          <p:cNvSpPr/>
          <p:nvPr/>
        </p:nvSpPr>
        <p:spPr>
          <a:xfrm rot="2502083">
            <a:off x="5131683" y="4077945"/>
            <a:ext cx="870162" cy="614491"/>
          </a:xfrm>
          <a:prstGeom prst="rightArrow">
            <a:avLst>
              <a:gd name="adj1" fmla="val 36773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BB2431D-D24C-4995-BCB0-573ADF1CD931}"/>
              </a:ext>
            </a:extLst>
          </p:cNvPr>
          <p:cNvSpPr/>
          <p:nvPr/>
        </p:nvSpPr>
        <p:spPr>
          <a:xfrm rot="8093473">
            <a:off x="5947939" y="4084188"/>
            <a:ext cx="870162" cy="614491"/>
          </a:xfrm>
          <a:prstGeom prst="rightArrow">
            <a:avLst>
              <a:gd name="adj1" fmla="val 36773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CE3028-9CDA-48F1-8389-4AAE46422602}"/>
              </a:ext>
            </a:extLst>
          </p:cNvPr>
          <p:cNvSpPr txBox="1"/>
          <p:nvPr/>
        </p:nvSpPr>
        <p:spPr>
          <a:xfrm>
            <a:off x="4765040" y="4936489"/>
            <a:ext cx="2263848" cy="132343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Option A vs B</a:t>
            </a:r>
          </a:p>
          <a:p>
            <a:endParaRPr lang="en-US" sz="2000" dirty="0"/>
          </a:p>
          <a:p>
            <a:pPr algn="ctr"/>
            <a:r>
              <a:rPr lang="en-US" sz="2000" b="1" dirty="0"/>
              <a:t>-Breakeven period</a:t>
            </a:r>
          </a:p>
          <a:p>
            <a:pPr algn="ctr"/>
            <a:r>
              <a:rPr lang="en-US" sz="2000" b="1" dirty="0"/>
              <a:t>-Total cost saving</a:t>
            </a:r>
          </a:p>
        </p:txBody>
      </p:sp>
    </p:spTree>
    <p:extLst>
      <p:ext uri="{BB962C8B-B14F-4D97-AF65-F5344CB8AC3E}">
        <p14:creationId xmlns:p14="http://schemas.microsoft.com/office/powerpoint/2010/main" val="122736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5FF54-DCE4-4648-8069-22265E42B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49" y="193041"/>
            <a:ext cx="11521280" cy="701731"/>
          </a:xfrm>
        </p:spPr>
        <p:txBody>
          <a:bodyPr/>
          <a:lstStyle/>
          <a:p>
            <a:r>
              <a:rPr lang="en-US" sz="4400" dirty="0"/>
              <a:t>Cost vs Value: the Present Worth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310D6-D887-4118-9080-CCBFF8416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4362"/>
            <a:ext cx="5858228" cy="57036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E991DB9-18FF-49DE-B2B1-E07F41817F68}"/>
              </a:ext>
            </a:extLst>
          </p:cNvPr>
          <p:cNvSpPr/>
          <p:nvPr/>
        </p:nvSpPr>
        <p:spPr>
          <a:xfrm>
            <a:off x="5999988" y="3266754"/>
            <a:ext cx="585822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sz="2200" dirty="0"/>
              <a:t>What is the total cost of buying and maintaining a diesel generator for 2 years in todays money, if: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1C02B28-00FB-471F-904D-40D2709CB1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395487"/>
              </p:ext>
            </p:extLst>
          </p:nvPr>
        </p:nvGraphicFramePr>
        <p:xfrm>
          <a:off x="6187440" y="4548361"/>
          <a:ext cx="5573189" cy="200483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2560">
                  <a:extLst>
                    <a:ext uri="{9D8B030D-6E8A-4147-A177-3AD203B41FA5}">
                      <a16:colId xmlns:a16="http://schemas.microsoft.com/office/drawing/2014/main" val="69150078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60675582"/>
                    </a:ext>
                  </a:extLst>
                </a:gridCol>
                <a:gridCol w="1387271">
                  <a:extLst>
                    <a:ext uri="{9D8B030D-6E8A-4147-A177-3AD203B41FA5}">
                      <a16:colId xmlns:a16="http://schemas.microsoft.com/office/drawing/2014/main" val="2662527786"/>
                    </a:ext>
                  </a:extLst>
                </a:gridCol>
                <a:gridCol w="1534158">
                  <a:extLst>
                    <a:ext uri="{9D8B030D-6E8A-4147-A177-3AD203B41FA5}">
                      <a16:colId xmlns:a16="http://schemas.microsoft.com/office/drawing/2014/main" val="4075475301"/>
                    </a:ext>
                  </a:extLst>
                </a:gridCol>
              </a:tblGrid>
              <a:tr h="804940">
                <a:tc>
                  <a:txBody>
                    <a:bodyPr/>
                    <a:lstStyle/>
                    <a:p>
                      <a:r>
                        <a:rPr lang="en-US" dirty="0"/>
                        <a:t>Capital Cost</a:t>
                      </a:r>
                    </a:p>
                    <a:p>
                      <a:r>
                        <a:rPr lang="en-US" dirty="0"/>
                        <a:t> (year 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Operate ,Maintain (Year 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Operate ,Maintain (Year 2)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950470"/>
                  </a:ext>
                </a:extLst>
              </a:tr>
              <a:tr h="816119">
                <a:tc>
                  <a:txBody>
                    <a:bodyPr/>
                    <a:lstStyle/>
                    <a:p>
                      <a:r>
                        <a:rPr lang="en-US" dirty="0"/>
                        <a:t>10,000 $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3,000 $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15,000 $</a:t>
                      </a:r>
                    </a:p>
                    <a:p>
                      <a:r>
                        <a:rPr lang="en-US" dirty="0"/>
                        <a:t>More? Less?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95591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745885C-453F-4F52-8CA9-2CD719EA28BD}"/>
              </a:ext>
            </a:extLst>
          </p:cNvPr>
          <p:cNvSpPr/>
          <p:nvPr/>
        </p:nvSpPr>
        <p:spPr>
          <a:xfrm>
            <a:off x="5999988" y="854824"/>
            <a:ext cx="58582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sz="2200" dirty="0"/>
              <a:t>What vehicle I can buy in Spain with 6,000USD: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A2CD4F9E-34FE-4431-B7EC-9748040BC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908667"/>
              </p:ext>
            </p:extLst>
          </p:nvPr>
        </p:nvGraphicFramePr>
        <p:xfrm>
          <a:off x="6095999" y="1533380"/>
          <a:ext cx="5762217" cy="16210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20739">
                  <a:extLst>
                    <a:ext uri="{9D8B030D-6E8A-4147-A177-3AD203B41FA5}">
                      <a16:colId xmlns:a16="http://schemas.microsoft.com/office/drawing/2014/main" val="691500785"/>
                    </a:ext>
                  </a:extLst>
                </a:gridCol>
                <a:gridCol w="1781484">
                  <a:extLst>
                    <a:ext uri="{9D8B030D-6E8A-4147-A177-3AD203B41FA5}">
                      <a16:colId xmlns:a16="http://schemas.microsoft.com/office/drawing/2014/main" val="1960675582"/>
                    </a:ext>
                  </a:extLst>
                </a:gridCol>
                <a:gridCol w="2059994">
                  <a:extLst>
                    <a:ext uri="{9D8B030D-6E8A-4147-A177-3AD203B41FA5}">
                      <a16:colId xmlns:a16="http://schemas.microsoft.com/office/drawing/2014/main" val="2662527786"/>
                    </a:ext>
                  </a:extLst>
                </a:gridCol>
              </a:tblGrid>
              <a:tr h="804940">
                <a:tc>
                  <a:txBody>
                    <a:bodyPr/>
                    <a:lstStyle/>
                    <a:p>
                      <a:r>
                        <a:rPr lang="en-US" dirty="0"/>
                        <a:t>20 years ago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 20 years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950470"/>
                  </a:ext>
                </a:extLst>
              </a:tr>
              <a:tr h="81611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 new middle size car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 new middle size motorbike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 new regular bicycle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9559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2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ED38EF-B507-45B2-AF5C-4629BB620A4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7000"/>
          </a:blip>
          <a:stretch>
            <a:fillRect/>
          </a:stretch>
        </p:blipFill>
        <p:spPr>
          <a:xfrm>
            <a:off x="0" y="-71120"/>
            <a:ext cx="12178872" cy="692912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EEA93A-4AD1-4959-9573-B5726BFBA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29" y="127444"/>
            <a:ext cx="11521280" cy="535531"/>
          </a:xfrm>
        </p:spPr>
        <p:txBody>
          <a:bodyPr/>
          <a:lstStyle/>
          <a:p>
            <a:r>
              <a:rPr lang="en-US" sz="3200" b="1" u="sng" dirty="0"/>
              <a:t>Resources to Life Cycle Cost Analysis</a:t>
            </a:r>
            <a:r>
              <a:rPr lang="en-US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8962C6-E748-4B7F-A07F-CFEEF2A9A9D8}"/>
              </a:ext>
            </a:extLst>
          </p:cNvPr>
          <p:cNvSpPr txBox="1"/>
          <p:nvPr/>
        </p:nvSpPr>
        <p:spPr>
          <a:xfrm>
            <a:off x="219029" y="861538"/>
            <a:ext cx="1010454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Video: </a:t>
            </a:r>
            <a:r>
              <a:rPr lang="en-US" dirty="0">
                <a:hlinkClick r:id="rId3"/>
              </a:rPr>
              <a:t>www.thesolarhub.org/?s=training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400" b="1" dirty="0"/>
              <a:t>Technical briefing: </a:t>
            </a:r>
            <a:r>
              <a:rPr lang="en-US" dirty="0">
                <a:hlinkClick r:id="rId4"/>
              </a:rPr>
              <a:t>www.thesolarhub.org/resources/technical-briefing-cost-analysis-summary/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400" b="1" dirty="0"/>
              <a:t>Excel tools</a:t>
            </a:r>
            <a:r>
              <a:rPr lang="en-US" dirty="0"/>
              <a:t>: </a:t>
            </a:r>
            <a:r>
              <a:rPr lang="en-US" u="sng" dirty="0">
                <a:solidFill>
                  <a:srgbClr val="0070C0"/>
                </a:solidFill>
              </a:rPr>
              <a:t>www.</a:t>
            </a:r>
            <a:r>
              <a:rPr lang="en-US" u="sng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thesolarhub.org/resources/cost-analysis-generator-vs-hybrid/</a:t>
            </a:r>
            <a:r>
              <a:rPr lang="en-US" u="sng" dirty="0">
                <a:solidFill>
                  <a:srgbClr val="0070C0"/>
                </a:solidFill>
              </a:rPr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400" b="1" dirty="0"/>
              <a:t>Step by step worked example </a:t>
            </a:r>
            <a:r>
              <a:rPr lang="en-US" sz="2000" b="1" dirty="0"/>
              <a:t>(Chapter 9 of  SPWS book):</a:t>
            </a:r>
          </a:p>
          <a:p>
            <a:r>
              <a:rPr lang="en-US" dirty="0">
                <a:hlinkClick r:id="rId6"/>
              </a:rPr>
              <a:t>www.thesolarhub.org/resources/solar-pumping-for-water-supply-harnessing-the-power-of-the-sun/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160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 bwMode="auto">
          <a:xfrm>
            <a:off x="355132" y="682209"/>
            <a:ext cx="8642350" cy="4616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dirty="0"/>
              <a:t>Steps for a techno-economic analysis</a:t>
            </a:r>
            <a:endParaRPr lang="en-US" altLang="es-E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95288" y="1412776"/>
            <a:ext cx="10036200" cy="468051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95350" eaLnBrk="0" hangingPunct="0">
              <a:defRPr sz="2000">
                <a:solidFill>
                  <a:srgbClr val="000066"/>
                </a:solidFill>
                <a:latin typeface="Arial" charset="0"/>
              </a:defRPr>
            </a:lvl1pPr>
            <a:lvl2pPr marL="361950" indent="-182563" defTabSz="895350" eaLnBrk="0" hangingPunct="0">
              <a:defRPr sz="2000">
                <a:solidFill>
                  <a:srgbClr val="000066"/>
                </a:solidFill>
                <a:latin typeface="Arial" charset="0"/>
              </a:defRPr>
            </a:lvl2pPr>
            <a:lvl3pPr marL="1143000" indent="-228600" defTabSz="895350" eaLnBrk="0" hangingPunct="0">
              <a:defRPr sz="2000">
                <a:solidFill>
                  <a:srgbClr val="000066"/>
                </a:solidFill>
                <a:latin typeface="Arial" charset="0"/>
              </a:defRPr>
            </a:lvl3pPr>
            <a:lvl4pPr marL="1600200" indent="-228600" defTabSz="895350" eaLnBrk="0" hangingPunct="0">
              <a:defRPr sz="2000">
                <a:solidFill>
                  <a:srgbClr val="000066"/>
                </a:solidFill>
                <a:latin typeface="Arial" charset="0"/>
              </a:defRPr>
            </a:lvl4pPr>
            <a:lvl5pPr marL="2057400" indent="-228600" defTabSz="895350" eaLnBrk="0" hangingPunct="0">
              <a:defRPr sz="2000">
                <a:solidFill>
                  <a:srgbClr val="000066"/>
                </a:solidFill>
                <a:latin typeface="Arial" charset="0"/>
              </a:defRPr>
            </a:lvl5pPr>
            <a:lvl6pPr marL="2514600" indent="-228600" defTabSz="895350" eaLnBrk="0" fontAlgn="base" hangingPunct="0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defRPr sz="2000">
                <a:solidFill>
                  <a:srgbClr val="000066"/>
                </a:solidFill>
                <a:latin typeface="Arial" charset="0"/>
              </a:defRPr>
            </a:lvl6pPr>
            <a:lvl7pPr marL="2971800" indent="-228600" defTabSz="895350" eaLnBrk="0" fontAlgn="base" hangingPunct="0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defRPr sz="2000">
                <a:solidFill>
                  <a:srgbClr val="000066"/>
                </a:solidFill>
                <a:latin typeface="Arial" charset="0"/>
              </a:defRPr>
            </a:lvl7pPr>
            <a:lvl8pPr marL="3429000" indent="-228600" defTabSz="895350" eaLnBrk="0" fontAlgn="base" hangingPunct="0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defRPr sz="2000">
                <a:solidFill>
                  <a:srgbClr val="000066"/>
                </a:solidFill>
                <a:latin typeface="Arial" charset="0"/>
              </a:defRPr>
            </a:lvl8pPr>
            <a:lvl9pPr marL="3886200" indent="-228600" defTabSz="895350" eaLnBrk="0" fontAlgn="base" hangingPunct="0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defRPr sz="2000">
                <a:solidFill>
                  <a:srgbClr val="000066"/>
                </a:solidFill>
                <a:latin typeface="Arial" charset="0"/>
              </a:defRPr>
            </a:lvl9pPr>
          </a:lstStyle>
          <a:p>
            <a:pPr marL="342900" lvl="0" indent="-34290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18A8CC-04A7-4FA7-AED4-DC165424D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2" y="1412776"/>
            <a:ext cx="12108822" cy="494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 bwMode="auto">
          <a:xfrm>
            <a:off x="944562" y="177151"/>
            <a:ext cx="9721477" cy="4527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dirty="0"/>
              <a:t>LCCA in todays money value, Payback Period and Cost saving</a:t>
            </a:r>
            <a:endParaRPr lang="en-US" altLang="es-E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38" y="711200"/>
            <a:ext cx="11169202" cy="6146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00D7BE-4019-4CF2-8ED1-FA67BE65F7C7}"/>
              </a:ext>
            </a:extLst>
          </p:cNvPr>
          <p:cNvSpPr txBox="1"/>
          <p:nvPr/>
        </p:nvSpPr>
        <p:spPr>
          <a:xfrm>
            <a:off x="5805300" y="6056416"/>
            <a:ext cx="1417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 in Years</a:t>
            </a:r>
          </a:p>
        </p:txBody>
      </p:sp>
    </p:spTree>
    <p:extLst>
      <p:ext uri="{BB962C8B-B14F-4D97-AF65-F5344CB8AC3E}">
        <p14:creationId xmlns:p14="http://schemas.microsoft.com/office/powerpoint/2010/main" val="247366860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6" y="136525"/>
            <a:ext cx="11344274" cy="916521"/>
          </a:xfrm>
        </p:spPr>
        <p:txBody>
          <a:bodyPr>
            <a:normAutofit/>
          </a:bodyPr>
          <a:lstStyle/>
          <a:p>
            <a:pPr algn="ctr"/>
            <a:r>
              <a:rPr lang="en-US" sz="3600" b="1" u="sng" dirty="0"/>
              <a:t>Global </a:t>
            </a:r>
            <a:r>
              <a:rPr lang="en-US" sz="3600" b="1" u="sng" dirty="0" err="1"/>
              <a:t>Solar&amp;Water</a:t>
            </a:r>
            <a:r>
              <a:rPr lang="en-US" sz="3600" b="1" u="sng" dirty="0"/>
              <a:t> </a:t>
            </a:r>
            <a:r>
              <a:rPr lang="en-US" sz="3600" b="1" u="sng" dirty="0" err="1"/>
              <a:t>Initiaitive</a:t>
            </a:r>
            <a:r>
              <a:rPr lang="en-US" sz="3600" b="1" u="sng" dirty="0"/>
              <a:t> - Costing Solar Pumping </a:t>
            </a:r>
            <a:r>
              <a:rPr lang="en-US" sz="1800" b="1" u="sng" dirty="0"/>
              <a:t>(in 2018-19).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2885490"/>
              </p:ext>
            </p:extLst>
          </p:nvPr>
        </p:nvGraphicFramePr>
        <p:xfrm>
          <a:off x="542926" y="836712"/>
          <a:ext cx="11106148" cy="602665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41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0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9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0601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No.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Country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Breakeven Period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-Solar/Hybrid vs Diesel-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% Cost saving</a:t>
                      </a:r>
                    </a:p>
                    <a:p>
                      <a:pPr algn="ctr"/>
                      <a:r>
                        <a:rPr lang="en-US" sz="2400" dirty="0"/>
                        <a:t>-S</a:t>
                      </a:r>
                      <a:r>
                        <a:rPr lang="en-US" sz="2400" baseline="0" dirty="0"/>
                        <a:t>olar/Hybrid vs Diesel-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92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Uganda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1.0yrs </a:t>
                      </a:r>
                    </a:p>
                    <a:p>
                      <a:pPr algn="ctr"/>
                      <a:r>
                        <a:rPr lang="en-GB" sz="1800" dirty="0"/>
                        <a:t>(0 – 2.1yrs)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-54%</a:t>
                      </a:r>
                    </a:p>
                    <a:p>
                      <a:pPr algn="ctr"/>
                      <a:r>
                        <a:rPr lang="en-US" sz="1800" dirty="0"/>
                        <a:t>(-29% to -80%)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9266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2.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Ethiopia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1.4yrs </a:t>
                      </a:r>
                    </a:p>
                    <a:p>
                      <a:pPr algn="ctr"/>
                      <a:r>
                        <a:rPr lang="en-GB" sz="1800" dirty="0"/>
                        <a:t>(0.9-2.8yrs)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-47%</a:t>
                      </a:r>
                    </a:p>
                    <a:p>
                      <a:pPr algn="ctr"/>
                      <a:r>
                        <a:rPr lang="en-GB" sz="1800" dirty="0"/>
                        <a:t>(-23% to -67%)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92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3.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Kenya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1.3yrs </a:t>
                      </a:r>
                    </a:p>
                    <a:p>
                      <a:pPr algn="ctr"/>
                      <a:r>
                        <a:rPr lang="en-GB" sz="1800" dirty="0"/>
                        <a:t>(1 – 1.5yrs)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-61%</a:t>
                      </a:r>
                    </a:p>
                    <a:p>
                      <a:pPr algn="ctr"/>
                      <a:r>
                        <a:rPr lang="en-GB" sz="1800" dirty="0"/>
                        <a:t>(-57% to -78%)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92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4.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Sudan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3.2yrs </a:t>
                      </a:r>
                    </a:p>
                    <a:p>
                      <a:pPr algn="ctr"/>
                      <a:r>
                        <a:rPr lang="en-GB" sz="1800" dirty="0"/>
                        <a:t>(1.2-5.5yrs)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-55%</a:t>
                      </a:r>
                    </a:p>
                    <a:p>
                      <a:pPr algn="ctr"/>
                      <a:r>
                        <a:rPr lang="en-US" sz="1800" dirty="0"/>
                        <a:t>(-27% to -83%)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92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5.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South Sudan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1.8yrs </a:t>
                      </a:r>
                    </a:p>
                    <a:p>
                      <a:pPr algn="ctr"/>
                      <a:r>
                        <a:rPr lang="en-GB" sz="1800" dirty="0"/>
                        <a:t>(0.7-4.4yrs)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-40%</a:t>
                      </a:r>
                    </a:p>
                    <a:p>
                      <a:pPr algn="ctr"/>
                      <a:r>
                        <a:rPr lang="en-GB" sz="1800" dirty="0"/>
                        <a:t>(-14%</a:t>
                      </a:r>
                      <a:r>
                        <a:rPr lang="en-GB" sz="1800" baseline="0" dirty="0"/>
                        <a:t> to -87%)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9266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6.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Nigeria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0.3yrs </a:t>
                      </a:r>
                    </a:p>
                    <a:p>
                      <a:pPr algn="ctr"/>
                      <a:r>
                        <a:rPr lang="en-GB" sz="1800" dirty="0"/>
                        <a:t>(0.1-2.6yrs)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-63%</a:t>
                      </a:r>
                    </a:p>
                    <a:p>
                      <a:pPr algn="ctr"/>
                      <a:r>
                        <a:rPr lang="en-GB" sz="1800" dirty="0"/>
                        <a:t>(-53% to -72%)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692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400" dirty="0"/>
                        <a:t>7.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Iraq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5.1yrs </a:t>
                      </a:r>
                    </a:p>
                    <a:p>
                      <a:pPr algn="ctr"/>
                      <a:r>
                        <a:rPr lang="en-GB" sz="1800" dirty="0"/>
                        <a:t>(3.4-7.5yrs)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-50%</a:t>
                      </a:r>
                    </a:p>
                    <a:p>
                      <a:pPr algn="ctr"/>
                      <a:r>
                        <a:rPr lang="en-GB" sz="1800" dirty="0"/>
                        <a:t>(-24%</a:t>
                      </a:r>
                      <a:r>
                        <a:rPr lang="en-GB" sz="1800" baseline="0" dirty="0"/>
                        <a:t> t -65%)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5DE1-0C76-4ECB-AD16-A57F0A6681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03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31924-0ED9-4540-8E41-E51BB737E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631" y="0"/>
            <a:ext cx="10515600" cy="656153"/>
          </a:xfrm>
        </p:spPr>
        <p:txBody>
          <a:bodyPr>
            <a:normAutofit/>
          </a:bodyPr>
          <a:lstStyle/>
          <a:p>
            <a:r>
              <a:rPr lang="en-US" sz="3600" b="1" u="sng" dirty="0"/>
              <a:t>Average costs vs Solar price trend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385A42-9A78-45AA-AC5E-25149A4EE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77" y="1007939"/>
            <a:ext cx="6129107" cy="4669930"/>
          </a:xfrm>
          <a:prstGeom prst="rect">
            <a:avLst/>
          </a:prstGeom>
        </p:spPr>
      </p:pic>
      <p:pic>
        <p:nvPicPr>
          <p:cNvPr id="8" name="Picture 7" descr="Timeline&#10;&#10;Description automatically generated">
            <a:extLst>
              <a:ext uri="{FF2B5EF4-FFF2-40B4-BE49-F238E27FC236}">
                <a16:creationId xmlns:a16="http://schemas.microsoft.com/office/drawing/2014/main" id="{C9CA7646-63A3-431F-9B5D-1B760F45E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185" y="828345"/>
            <a:ext cx="5912815" cy="52013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CFC212C-F23E-48DA-A396-032140B8055E}"/>
              </a:ext>
            </a:extLst>
          </p:cNvPr>
          <p:cNvSpPr txBox="1"/>
          <p:nvPr/>
        </p:nvSpPr>
        <p:spPr>
          <a:xfrm>
            <a:off x="261257" y="6029655"/>
            <a:ext cx="3218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Source</a:t>
            </a:r>
            <a:r>
              <a:rPr lang="en-US" sz="1200" dirty="0">
                <a:hlinkClick r:id="rId4"/>
              </a:rPr>
              <a:t>: Miniguide Solar Pumping</a:t>
            </a:r>
            <a:r>
              <a:rPr lang="en-US" sz="1200" dirty="0"/>
              <a:t>, GLOSWI, 2018</a:t>
            </a:r>
          </a:p>
        </p:txBody>
      </p:sp>
    </p:spTree>
    <p:extLst>
      <p:ext uri="{BB962C8B-B14F-4D97-AF65-F5344CB8AC3E}">
        <p14:creationId xmlns:p14="http://schemas.microsoft.com/office/powerpoint/2010/main" val="4002371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750</Words>
  <Application>Microsoft Macintosh PowerPoint</Application>
  <PresentationFormat>Widescreen</PresentationFormat>
  <Paragraphs>143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Trebuchet MS</vt:lpstr>
      <vt:lpstr>Wingdings</vt:lpstr>
      <vt:lpstr>Office Theme</vt:lpstr>
      <vt:lpstr>1_Office Theme</vt:lpstr>
      <vt:lpstr>Economic analysis of Solar Pumping Schemes.</vt:lpstr>
      <vt:lpstr>Energy and Water, main current systems</vt:lpstr>
      <vt:lpstr>Life Cycle Cost Analysis (LCCA): considering costs and benefits, present and future, over the life time of equipment</vt:lpstr>
      <vt:lpstr>Cost vs Value: the Present Worth</vt:lpstr>
      <vt:lpstr>Resources to Life Cycle Cost Analysis.</vt:lpstr>
      <vt:lpstr>Steps for a techno-economic analysis</vt:lpstr>
      <vt:lpstr>LCCA in todays money value, Payback Period and Cost saving</vt:lpstr>
      <vt:lpstr>Global Solar&amp;Water Initiaitive - Costing Solar Pumping (in 2018-19).</vt:lpstr>
      <vt:lpstr>Average costs vs Solar price trend</vt:lpstr>
      <vt:lpstr>PowerPoint Presentation</vt:lpstr>
      <vt:lpstr>  1) Some kind of LCCA prior work in the ground to inform on technology choice.  2) LCCA comparisons as a powerful tool for lobbying, proposals, decision making tool and prioritization of investment.  3) They show how solarization is not always about having more money.  4) 0-4 years Breakeven period, 40% to 90% of total cost saving over lifetime of equipment –solar vs diesel-…and time plays in our favor    </vt:lpstr>
      <vt:lpstr>Open Technical Helpline on Solar Pumping :   www.thesolarhub.org/ask-an-expert/add-your-question/  OR  solarquery@iom.int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 analysis of Solar Pumping Schemes</dc:title>
  <dc:creator>LLARIO Alberto</dc:creator>
  <cp:lastModifiedBy>ranisha basnet</cp:lastModifiedBy>
  <cp:revision>44</cp:revision>
  <dcterms:created xsi:type="dcterms:W3CDTF">2021-01-20T11:48:27Z</dcterms:created>
  <dcterms:modified xsi:type="dcterms:W3CDTF">2021-01-25T15:05:53Z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59aa38-f392-4105-be92-628035578272_Enabled">
    <vt:lpwstr>true</vt:lpwstr>
  </property>
  <property fmtid="{D5CDD505-2E9C-101B-9397-08002B2CF9AE}" pid="3" name="MSIP_Label_2059aa38-f392-4105-be92-628035578272_SetDate">
    <vt:lpwstr>2021-01-20T12:09:23Z</vt:lpwstr>
  </property>
  <property fmtid="{D5CDD505-2E9C-101B-9397-08002B2CF9AE}" pid="4" name="MSIP_Label_2059aa38-f392-4105-be92-628035578272_Method">
    <vt:lpwstr>Standard</vt:lpwstr>
  </property>
  <property fmtid="{D5CDD505-2E9C-101B-9397-08002B2CF9AE}" pid="5" name="MSIP_Label_2059aa38-f392-4105-be92-628035578272_Name">
    <vt:lpwstr>IOMLb0020IN123173</vt:lpwstr>
  </property>
  <property fmtid="{D5CDD505-2E9C-101B-9397-08002B2CF9AE}" pid="6" name="MSIP_Label_2059aa38-f392-4105-be92-628035578272_SiteId">
    <vt:lpwstr>1588262d-23fb-43b4-bd6e-bce49c8e6186</vt:lpwstr>
  </property>
  <property fmtid="{D5CDD505-2E9C-101B-9397-08002B2CF9AE}" pid="7" name="MSIP_Label_2059aa38-f392-4105-be92-628035578272_ActionId">
    <vt:lpwstr>3c938a33-e389-4f1c-b596-7a9ce784f8b6</vt:lpwstr>
  </property>
  <property fmtid="{D5CDD505-2E9C-101B-9397-08002B2CF9AE}" pid="8" name="MSIP_Label_2059aa38-f392-4105-be92-628035578272_ContentBits">
    <vt:lpwstr>0</vt:lpwstr>
  </property>
</Properties>
</file>